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3" r:id="rId3"/>
    <p:sldId id="282" r:id="rId4"/>
    <p:sldId id="283" r:id="rId5"/>
    <p:sldId id="291" r:id="rId6"/>
    <p:sldId id="281" r:id="rId7"/>
    <p:sldId id="276" r:id="rId8"/>
    <p:sldId id="280" r:id="rId9"/>
    <p:sldId id="290" r:id="rId10"/>
    <p:sldId id="284" r:id="rId11"/>
    <p:sldId id="285" r:id="rId12"/>
    <p:sldId id="286" r:id="rId13"/>
    <p:sldId id="287" r:id="rId14"/>
    <p:sldId id="306" r:id="rId15"/>
    <p:sldId id="312" r:id="rId16"/>
    <p:sldId id="266" r:id="rId17"/>
    <p:sldId id="265" r:id="rId18"/>
    <p:sldId id="267" r:id="rId19"/>
    <p:sldId id="268" r:id="rId20"/>
    <p:sldId id="269" r:id="rId21"/>
    <p:sldId id="272" r:id="rId22"/>
    <p:sldId id="271" r:id="rId23"/>
    <p:sldId id="275" r:id="rId24"/>
    <p:sldId id="274" r:id="rId25"/>
    <p:sldId id="308" r:id="rId26"/>
    <p:sldId id="309" r:id="rId27"/>
    <p:sldId id="277" r:id="rId28"/>
    <p:sldId id="310" r:id="rId29"/>
    <p:sldId id="311" r:id="rId30"/>
    <p:sldId id="292" r:id="rId31"/>
    <p:sldId id="288" r:id="rId32"/>
    <p:sldId id="289" r:id="rId33"/>
    <p:sldId id="293" r:id="rId34"/>
    <p:sldId id="294" r:id="rId35"/>
    <p:sldId id="278" r:id="rId36"/>
    <p:sldId id="295" r:id="rId37"/>
    <p:sldId id="298" r:id="rId38"/>
    <p:sldId id="297" r:id="rId39"/>
    <p:sldId id="299" r:id="rId40"/>
    <p:sldId id="296" r:id="rId41"/>
    <p:sldId id="300" r:id="rId42"/>
    <p:sldId id="301" r:id="rId43"/>
    <p:sldId id="302" r:id="rId44"/>
    <p:sldId id="303" r:id="rId45"/>
    <p:sldId id="305"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3" Type="http://schemas.openxmlformats.org/officeDocument/2006/relationships/hyperlink" Target="https://www.preventchildabusenc.org/" TargetMode="External"/><Relationship Id="rId2" Type="http://schemas.openxmlformats.org/officeDocument/2006/relationships/hyperlink" Target="https://www.ncdhhs.gov/divisions/dss" TargetMode="External"/><Relationship Id="rId1" Type="http://schemas.openxmlformats.org/officeDocument/2006/relationships/hyperlink" Target="https://www.childwelfare.gov/topics/can/" TargetMode="External"/><Relationship Id="rId4" Type="http://schemas.openxmlformats.org/officeDocument/2006/relationships/hyperlink" Target="https://uscenterforsafesport.org/"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3" Type="http://schemas.openxmlformats.org/officeDocument/2006/relationships/hyperlink" Target="https://www.preventchildabusenc.org/" TargetMode="External"/><Relationship Id="rId2" Type="http://schemas.openxmlformats.org/officeDocument/2006/relationships/hyperlink" Target="https://www.ncdhhs.gov/divisions/dss" TargetMode="External"/><Relationship Id="rId1" Type="http://schemas.openxmlformats.org/officeDocument/2006/relationships/hyperlink" Target="https://www.childwelfare.gov/topics/can/" TargetMode="External"/><Relationship Id="rId4" Type="http://schemas.openxmlformats.org/officeDocument/2006/relationships/hyperlink" Target="https://uscenterforsafesport.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6E0D9-7043-4357-8393-BB0F2BEF4DD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D5B32E9-BB30-41D7-BA44-2B61064A173F}">
      <dgm:prSet phldrT="[Text]" custT="1"/>
      <dgm:spPr/>
      <dgm:t>
        <a:bodyPr/>
        <a:lstStyle/>
        <a:p>
          <a:r>
            <a:rPr lang="en-US" sz="2400" dirty="0"/>
            <a:t>Who are mandated reporters and what protections do they have?</a:t>
          </a:r>
        </a:p>
      </dgm:t>
    </dgm:pt>
    <dgm:pt modelId="{E4C1440F-1247-4B82-A141-8989E4C76B5F}" type="parTrans" cxnId="{3CF87379-65C0-45DA-81D3-D1BE07A36F04}">
      <dgm:prSet/>
      <dgm:spPr/>
      <dgm:t>
        <a:bodyPr/>
        <a:lstStyle/>
        <a:p>
          <a:endParaRPr lang="en-US"/>
        </a:p>
      </dgm:t>
    </dgm:pt>
    <dgm:pt modelId="{15BCA425-2202-472A-86DA-79A1C21A3C7E}" type="sibTrans" cxnId="{3CF87379-65C0-45DA-81D3-D1BE07A36F04}">
      <dgm:prSet/>
      <dgm:spPr/>
      <dgm:t>
        <a:bodyPr/>
        <a:lstStyle/>
        <a:p>
          <a:endParaRPr lang="en-US"/>
        </a:p>
      </dgm:t>
    </dgm:pt>
    <dgm:pt modelId="{790A4E5E-8E59-46F5-AD11-A134BA7A1ADF}">
      <dgm:prSet phldrT="[Text]" custT="1"/>
      <dgm:spPr/>
      <dgm:t>
        <a:bodyPr/>
        <a:lstStyle/>
        <a:p>
          <a:r>
            <a:rPr lang="en-US" sz="2400" dirty="0"/>
            <a:t>What are the different forms of child abuse and neglect, and how are they identified? </a:t>
          </a:r>
        </a:p>
      </dgm:t>
    </dgm:pt>
    <dgm:pt modelId="{4FFA0BEE-F442-4887-A873-07BCF74768AC}" type="parTrans" cxnId="{DD254561-0CC9-4852-B8E9-68E201844E7E}">
      <dgm:prSet/>
      <dgm:spPr/>
      <dgm:t>
        <a:bodyPr/>
        <a:lstStyle/>
        <a:p>
          <a:endParaRPr lang="en-US"/>
        </a:p>
      </dgm:t>
    </dgm:pt>
    <dgm:pt modelId="{B34CE992-3581-48A4-87A6-9B350A219C5B}" type="sibTrans" cxnId="{DD254561-0CC9-4852-B8E9-68E201844E7E}">
      <dgm:prSet/>
      <dgm:spPr/>
      <dgm:t>
        <a:bodyPr/>
        <a:lstStyle/>
        <a:p>
          <a:endParaRPr lang="en-US"/>
        </a:p>
      </dgm:t>
    </dgm:pt>
    <dgm:pt modelId="{14A84329-068A-4015-A3B0-CD99326D8BBA}">
      <dgm:prSet phldrT="[Text]"/>
      <dgm:spPr/>
      <dgm:t>
        <a:bodyPr/>
        <a:lstStyle/>
        <a:p>
          <a:r>
            <a:rPr lang="en-US" dirty="0"/>
            <a:t>When a child discloses abuse, what should I do with that information?</a:t>
          </a:r>
        </a:p>
      </dgm:t>
    </dgm:pt>
    <dgm:pt modelId="{AAEB3A3E-9377-4A8B-8D0D-1E191557AEDA}" type="parTrans" cxnId="{0EB07C13-0D16-45E6-A890-6FED673CECFA}">
      <dgm:prSet/>
      <dgm:spPr/>
      <dgm:t>
        <a:bodyPr/>
        <a:lstStyle/>
        <a:p>
          <a:endParaRPr lang="en-US"/>
        </a:p>
      </dgm:t>
    </dgm:pt>
    <dgm:pt modelId="{59C4728A-410E-42BC-AAB0-7B16022443A9}" type="sibTrans" cxnId="{0EB07C13-0D16-45E6-A890-6FED673CECFA}">
      <dgm:prSet/>
      <dgm:spPr/>
      <dgm:t>
        <a:bodyPr/>
        <a:lstStyle/>
        <a:p>
          <a:endParaRPr lang="en-US"/>
        </a:p>
      </dgm:t>
    </dgm:pt>
    <dgm:pt modelId="{571B09E0-E7BD-4874-A3FA-927747B2957F}">
      <dgm:prSet/>
      <dgm:spPr/>
      <dgm:t>
        <a:bodyPr/>
        <a:lstStyle/>
        <a:p>
          <a:r>
            <a:rPr lang="en-US" dirty="0"/>
            <a:t>Where can I find resources related to this topic?</a:t>
          </a:r>
        </a:p>
      </dgm:t>
    </dgm:pt>
    <dgm:pt modelId="{2ACEB7DC-24F2-4A2C-8C0A-9FB8AA8EC4CF}" type="parTrans" cxnId="{C29A3E47-AAA5-4E73-8973-08C891C1288F}">
      <dgm:prSet/>
      <dgm:spPr/>
      <dgm:t>
        <a:bodyPr/>
        <a:lstStyle/>
        <a:p>
          <a:endParaRPr lang="en-US"/>
        </a:p>
      </dgm:t>
    </dgm:pt>
    <dgm:pt modelId="{CA690825-F946-4724-9CEC-F3B386A58504}" type="sibTrans" cxnId="{C29A3E47-AAA5-4E73-8973-08C891C1288F}">
      <dgm:prSet/>
      <dgm:spPr/>
      <dgm:t>
        <a:bodyPr/>
        <a:lstStyle/>
        <a:p>
          <a:endParaRPr lang="en-US"/>
        </a:p>
      </dgm:t>
    </dgm:pt>
    <dgm:pt modelId="{8A24129C-A31D-4733-8356-6B7956BBE29F}">
      <dgm:prSet/>
      <dgm:spPr>
        <a:solidFill>
          <a:schemeClr val="tx1">
            <a:lumMod val="60000"/>
            <a:lumOff val="40000"/>
          </a:schemeClr>
        </a:solidFill>
      </dgm:spPr>
      <dgm:t>
        <a:bodyPr/>
        <a:lstStyle/>
        <a:p>
          <a:r>
            <a:rPr lang="en-US" dirty="0"/>
            <a:t>What is peer to peer abuse and what are the best practices in preventing it?</a:t>
          </a:r>
        </a:p>
      </dgm:t>
    </dgm:pt>
    <dgm:pt modelId="{70F55B20-1051-401D-BDC6-784B118C86BA}" type="parTrans" cxnId="{3C6C66DE-91E5-4854-803B-C626227D1D60}">
      <dgm:prSet/>
      <dgm:spPr/>
      <dgm:t>
        <a:bodyPr/>
        <a:lstStyle/>
        <a:p>
          <a:endParaRPr lang="en-US"/>
        </a:p>
      </dgm:t>
    </dgm:pt>
    <dgm:pt modelId="{8F2629C2-77F3-410D-9734-3D2FCA24074B}" type="sibTrans" cxnId="{3C6C66DE-91E5-4854-803B-C626227D1D60}">
      <dgm:prSet custLinFactNeighborY="6650"/>
      <dgm:spPr/>
      <dgm:t>
        <a:bodyPr/>
        <a:lstStyle/>
        <a:p>
          <a:endParaRPr lang="en-US"/>
        </a:p>
      </dgm:t>
    </dgm:pt>
    <dgm:pt modelId="{9A6BE76C-0558-47AF-AE36-2E75BAFDDBD3}">
      <dgm:prSet/>
      <dgm:spPr/>
    </dgm:pt>
    <dgm:pt modelId="{F5C0EEDC-AE99-47B1-A8D4-CA59DA948C05}" type="parTrans" cxnId="{F68AB58A-7E84-4CEF-BACB-ADB55A6750BF}">
      <dgm:prSet/>
      <dgm:spPr/>
      <dgm:t>
        <a:bodyPr/>
        <a:lstStyle/>
        <a:p>
          <a:endParaRPr lang="en-US"/>
        </a:p>
      </dgm:t>
    </dgm:pt>
    <dgm:pt modelId="{799E2F85-332A-45C6-991F-B1D33932F95A}" type="sibTrans" cxnId="{F68AB58A-7E84-4CEF-BACB-ADB55A6750BF}">
      <dgm:prSet/>
      <dgm:spPr/>
      <dgm:t>
        <a:bodyPr/>
        <a:lstStyle/>
        <a:p>
          <a:endParaRPr lang="en-US"/>
        </a:p>
      </dgm:t>
    </dgm:pt>
    <dgm:pt modelId="{8C9346FB-8B94-4186-9AB3-83C9982617BE}" type="pres">
      <dgm:prSet presAssocID="{86F6E0D9-7043-4357-8393-BB0F2BEF4DDD}" presName="outerComposite" presStyleCnt="0">
        <dgm:presLayoutVars>
          <dgm:chMax val="5"/>
          <dgm:dir/>
          <dgm:resizeHandles val="exact"/>
        </dgm:presLayoutVars>
      </dgm:prSet>
      <dgm:spPr/>
    </dgm:pt>
    <dgm:pt modelId="{7BAABD89-1CBC-4AD0-99CD-6058774BAED3}" type="pres">
      <dgm:prSet presAssocID="{86F6E0D9-7043-4357-8393-BB0F2BEF4DDD}" presName="dummyMaxCanvas" presStyleCnt="0">
        <dgm:presLayoutVars/>
      </dgm:prSet>
      <dgm:spPr/>
    </dgm:pt>
    <dgm:pt modelId="{349AA56F-85B9-4AF6-BC62-E5EB0F9D2628}" type="pres">
      <dgm:prSet presAssocID="{86F6E0D9-7043-4357-8393-BB0F2BEF4DDD}" presName="FiveNodes_1" presStyleLbl="node1" presStyleIdx="0" presStyleCnt="5">
        <dgm:presLayoutVars>
          <dgm:bulletEnabled val="1"/>
        </dgm:presLayoutVars>
      </dgm:prSet>
      <dgm:spPr/>
    </dgm:pt>
    <dgm:pt modelId="{7DA722AF-1E74-4DBD-9CF5-679763948129}" type="pres">
      <dgm:prSet presAssocID="{86F6E0D9-7043-4357-8393-BB0F2BEF4DDD}" presName="FiveNodes_2" presStyleLbl="node1" presStyleIdx="1" presStyleCnt="5">
        <dgm:presLayoutVars>
          <dgm:bulletEnabled val="1"/>
        </dgm:presLayoutVars>
      </dgm:prSet>
      <dgm:spPr/>
    </dgm:pt>
    <dgm:pt modelId="{B872F819-399D-48B0-AEC7-8485BD0880B0}" type="pres">
      <dgm:prSet presAssocID="{86F6E0D9-7043-4357-8393-BB0F2BEF4DDD}" presName="FiveNodes_3" presStyleLbl="node1" presStyleIdx="2" presStyleCnt="5" custLinFactY="12970" custLinFactNeighborX="7017" custLinFactNeighborY="100000">
        <dgm:presLayoutVars>
          <dgm:bulletEnabled val="1"/>
        </dgm:presLayoutVars>
      </dgm:prSet>
      <dgm:spPr/>
    </dgm:pt>
    <dgm:pt modelId="{C846792C-6BA5-474B-B308-8BA7DEA78104}" type="pres">
      <dgm:prSet presAssocID="{86F6E0D9-7043-4357-8393-BB0F2BEF4DDD}" presName="FiveNodes_4" presStyleLbl="node1" presStyleIdx="3" presStyleCnt="5" custLinFactY="17004" custLinFactNeighborX="8345" custLinFactNeighborY="100000">
        <dgm:presLayoutVars>
          <dgm:bulletEnabled val="1"/>
        </dgm:presLayoutVars>
      </dgm:prSet>
      <dgm:spPr/>
    </dgm:pt>
    <dgm:pt modelId="{AE81C20E-CF1B-4C09-B2C9-F95917FAC6DA}" type="pres">
      <dgm:prSet presAssocID="{86F6E0D9-7043-4357-8393-BB0F2BEF4DDD}" presName="FiveNodes_5" presStyleLbl="node1" presStyleIdx="4" presStyleCnt="5" custScaleY="111068" custLinFactY="-100000" custLinFactNeighborX="-15839" custLinFactNeighborY="-131143">
        <dgm:presLayoutVars>
          <dgm:bulletEnabled val="1"/>
        </dgm:presLayoutVars>
      </dgm:prSet>
      <dgm:spPr/>
    </dgm:pt>
    <dgm:pt modelId="{158AD7EC-6AD6-4BC2-91FC-F7EB8584F8B7}" type="pres">
      <dgm:prSet presAssocID="{86F6E0D9-7043-4357-8393-BB0F2BEF4DDD}" presName="FiveConn_1-2" presStyleLbl="fgAccFollowNode1" presStyleIdx="0" presStyleCnt="4" custLinFactNeighborX="-69830" custLinFactNeighborY="3104">
        <dgm:presLayoutVars>
          <dgm:bulletEnabled val="1"/>
        </dgm:presLayoutVars>
      </dgm:prSet>
      <dgm:spPr/>
    </dgm:pt>
    <dgm:pt modelId="{36683D56-40A0-4E5A-B465-99D437B39920}" type="pres">
      <dgm:prSet presAssocID="{86F6E0D9-7043-4357-8393-BB0F2BEF4DDD}" presName="FiveConn_2-3" presStyleLbl="fgAccFollowNode1" presStyleIdx="1" presStyleCnt="4" custLinFactNeighborX="-68278">
        <dgm:presLayoutVars>
          <dgm:bulletEnabled val="1"/>
        </dgm:presLayoutVars>
      </dgm:prSet>
      <dgm:spPr/>
    </dgm:pt>
    <dgm:pt modelId="{EF75417B-0F05-4574-9EA2-DAF6F9FBEE2E}" type="pres">
      <dgm:prSet presAssocID="{86F6E0D9-7043-4357-8393-BB0F2BEF4DDD}" presName="FiveConn_3-4" presStyleLbl="fgAccFollowNode1" presStyleIdx="2" presStyleCnt="4" custLinFactNeighborX="-86900" custLinFactNeighborY="-7759">
        <dgm:presLayoutVars>
          <dgm:bulletEnabled val="1"/>
        </dgm:presLayoutVars>
      </dgm:prSet>
      <dgm:spPr/>
    </dgm:pt>
    <dgm:pt modelId="{67A960F4-798D-46DE-A9E6-E94C07E900FE}" type="pres">
      <dgm:prSet presAssocID="{86F6E0D9-7043-4357-8393-BB0F2BEF4DDD}" presName="FiveConn_4-5" presStyleLbl="fgAccFollowNode1" presStyleIdx="3" presStyleCnt="4" custLinFactNeighborX="-46554" custLinFactNeighborY="6207">
        <dgm:presLayoutVars>
          <dgm:bulletEnabled val="1"/>
        </dgm:presLayoutVars>
      </dgm:prSet>
      <dgm:spPr/>
    </dgm:pt>
    <dgm:pt modelId="{CA5A0C9F-458E-4F9F-9CE2-F4FF297EE122}" type="pres">
      <dgm:prSet presAssocID="{86F6E0D9-7043-4357-8393-BB0F2BEF4DDD}" presName="FiveNodes_1_text" presStyleLbl="node1" presStyleIdx="4" presStyleCnt="5">
        <dgm:presLayoutVars>
          <dgm:bulletEnabled val="1"/>
        </dgm:presLayoutVars>
      </dgm:prSet>
      <dgm:spPr/>
    </dgm:pt>
    <dgm:pt modelId="{98D7E0BD-C55A-4EB8-A0F2-F15B35701170}" type="pres">
      <dgm:prSet presAssocID="{86F6E0D9-7043-4357-8393-BB0F2BEF4DDD}" presName="FiveNodes_2_text" presStyleLbl="node1" presStyleIdx="4" presStyleCnt="5">
        <dgm:presLayoutVars>
          <dgm:bulletEnabled val="1"/>
        </dgm:presLayoutVars>
      </dgm:prSet>
      <dgm:spPr/>
    </dgm:pt>
    <dgm:pt modelId="{4FEA7C55-0FCA-4029-93AA-B5ECF7EC31FC}" type="pres">
      <dgm:prSet presAssocID="{86F6E0D9-7043-4357-8393-BB0F2BEF4DDD}" presName="FiveNodes_3_text" presStyleLbl="node1" presStyleIdx="4" presStyleCnt="5">
        <dgm:presLayoutVars>
          <dgm:bulletEnabled val="1"/>
        </dgm:presLayoutVars>
      </dgm:prSet>
      <dgm:spPr/>
    </dgm:pt>
    <dgm:pt modelId="{421D6FD2-4306-4E7A-BB31-DB2520D04A43}" type="pres">
      <dgm:prSet presAssocID="{86F6E0D9-7043-4357-8393-BB0F2BEF4DDD}" presName="FiveNodes_4_text" presStyleLbl="node1" presStyleIdx="4" presStyleCnt="5">
        <dgm:presLayoutVars>
          <dgm:bulletEnabled val="1"/>
        </dgm:presLayoutVars>
      </dgm:prSet>
      <dgm:spPr/>
    </dgm:pt>
    <dgm:pt modelId="{8FAEC814-06BA-4DA3-970A-B85D2A3219AF}" type="pres">
      <dgm:prSet presAssocID="{86F6E0D9-7043-4357-8393-BB0F2BEF4DDD}" presName="FiveNodes_5_text" presStyleLbl="node1" presStyleIdx="4" presStyleCnt="5">
        <dgm:presLayoutVars>
          <dgm:bulletEnabled val="1"/>
        </dgm:presLayoutVars>
      </dgm:prSet>
      <dgm:spPr/>
    </dgm:pt>
  </dgm:ptLst>
  <dgm:cxnLst>
    <dgm:cxn modelId="{2F5BB000-44E2-4E00-958D-450D3530258A}" type="presOf" srcId="{59C4728A-410E-42BC-AAB0-7B16022443A9}" destId="{EF75417B-0F05-4574-9EA2-DAF6F9FBEE2E}" srcOrd="0" destOrd="0" presId="urn:microsoft.com/office/officeart/2005/8/layout/vProcess5"/>
    <dgm:cxn modelId="{C21AD50F-3BDE-4A16-BC3F-091EC7FEF52F}" type="presOf" srcId="{14A84329-068A-4015-A3B0-CD99326D8BBA}" destId="{B872F819-399D-48B0-AEC7-8485BD0880B0}" srcOrd="0" destOrd="0" presId="urn:microsoft.com/office/officeart/2005/8/layout/vProcess5"/>
    <dgm:cxn modelId="{0EB07C13-0D16-45E6-A890-6FED673CECFA}" srcId="{86F6E0D9-7043-4357-8393-BB0F2BEF4DDD}" destId="{14A84329-068A-4015-A3B0-CD99326D8BBA}" srcOrd="2" destOrd="0" parTransId="{AAEB3A3E-9377-4A8B-8D0D-1E191557AEDA}" sibTransId="{59C4728A-410E-42BC-AAB0-7B16022443A9}"/>
    <dgm:cxn modelId="{DD254561-0CC9-4852-B8E9-68E201844E7E}" srcId="{86F6E0D9-7043-4357-8393-BB0F2BEF4DDD}" destId="{790A4E5E-8E59-46F5-AD11-A134BA7A1ADF}" srcOrd="1" destOrd="0" parTransId="{4FFA0BEE-F442-4887-A873-07BCF74768AC}" sibTransId="{B34CE992-3581-48A4-87A6-9B350A219C5B}"/>
    <dgm:cxn modelId="{760EC762-15FD-4E45-9292-339977E63E12}" type="presOf" srcId="{B34CE992-3581-48A4-87A6-9B350A219C5B}" destId="{36683D56-40A0-4E5A-B465-99D437B39920}" srcOrd="0" destOrd="0" presId="urn:microsoft.com/office/officeart/2005/8/layout/vProcess5"/>
    <dgm:cxn modelId="{B0BDE444-2A84-49F6-84C1-3324C080DE1D}" type="presOf" srcId="{8A24129C-A31D-4733-8356-6B7956BBE29F}" destId="{AE81C20E-CF1B-4C09-B2C9-F95917FAC6DA}" srcOrd="0" destOrd="0" presId="urn:microsoft.com/office/officeart/2005/8/layout/vProcess5"/>
    <dgm:cxn modelId="{C29A3E47-AAA5-4E73-8973-08C891C1288F}" srcId="{86F6E0D9-7043-4357-8393-BB0F2BEF4DDD}" destId="{571B09E0-E7BD-4874-A3FA-927747B2957F}" srcOrd="3" destOrd="0" parTransId="{2ACEB7DC-24F2-4A2C-8C0A-9FB8AA8EC4CF}" sibTransId="{CA690825-F946-4724-9CEC-F3B386A58504}"/>
    <dgm:cxn modelId="{6E1FFE6B-F119-4429-9D2E-B578B6AF2A52}" type="presOf" srcId="{790A4E5E-8E59-46F5-AD11-A134BA7A1ADF}" destId="{98D7E0BD-C55A-4EB8-A0F2-F15B35701170}" srcOrd="1" destOrd="0" presId="urn:microsoft.com/office/officeart/2005/8/layout/vProcess5"/>
    <dgm:cxn modelId="{4448E36E-4E80-449F-8380-DB48701D706B}" type="presOf" srcId="{571B09E0-E7BD-4874-A3FA-927747B2957F}" destId="{C846792C-6BA5-474B-B308-8BA7DEA78104}" srcOrd="0" destOrd="0" presId="urn:microsoft.com/office/officeart/2005/8/layout/vProcess5"/>
    <dgm:cxn modelId="{D7593653-59E5-4DAC-B689-39E810CBF205}" type="presOf" srcId="{86F6E0D9-7043-4357-8393-BB0F2BEF4DDD}" destId="{8C9346FB-8B94-4186-9AB3-83C9982617BE}" srcOrd="0" destOrd="0" presId="urn:microsoft.com/office/officeart/2005/8/layout/vProcess5"/>
    <dgm:cxn modelId="{7F205D76-2227-420B-8FA0-9332590D9082}" type="presOf" srcId="{8A24129C-A31D-4733-8356-6B7956BBE29F}" destId="{8FAEC814-06BA-4DA3-970A-B85D2A3219AF}" srcOrd="1" destOrd="0" presId="urn:microsoft.com/office/officeart/2005/8/layout/vProcess5"/>
    <dgm:cxn modelId="{3CF87379-65C0-45DA-81D3-D1BE07A36F04}" srcId="{86F6E0D9-7043-4357-8393-BB0F2BEF4DDD}" destId="{3D5B32E9-BB30-41D7-BA44-2B61064A173F}" srcOrd="0" destOrd="0" parTransId="{E4C1440F-1247-4B82-A141-8989E4C76B5F}" sibTransId="{15BCA425-2202-472A-86DA-79A1C21A3C7E}"/>
    <dgm:cxn modelId="{F68AB58A-7E84-4CEF-BACB-ADB55A6750BF}" srcId="{86F6E0D9-7043-4357-8393-BB0F2BEF4DDD}" destId="{9A6BE76C-0558-47AF-AE36-2E75BAFDDBD3}" srcOrd="5" destOrd="0" parTransId="{F5C0EEDC-AE99-47B1-A8D4-CA59DA948C05}" sibTransId="{799E2F85-332A-45C6-991F-B1D33932F95A}"/>
    <dgm:cxn modelId="{5581BDB4-B765-4553-BCF9-96323CD3E82D}" type="presOf" srcId="{571B09E0-E7BD-4874-A3FA-927747B2957F}" destId="{421D6FD2-4306-4E7A-BB31-DB2520D04A43}" srcOrd="1" destOrd="0" presId="urn:microsoft.com/office/officeart/2005/8/layout/vProcess5"/>
    <dgm:cxn modelId="{46D708C3-8D59-419F-948F-A055D90FB133}" type="presOf" srcId="{15BCA425-2202-472A-86DA-79A1C21A3C7E}" destId="{158AD7EC-6AD6-4BC2-91FC-F7EB8584F8B7}" srcOrd="0" destOrd="0" presId="urn:microsoft.com/office/officeart/2005/8/layout/vProcess5"/>
    <dgm:cxn modelId="{BEE650CC-59FE-4A3B-8B98-D432C8FBCFFC}" type="presOf" srcId="{3D5B32E9-BB30-41D7-BA44-2B61064A173F}" destId="{349AA56F-85B9-4AF6-BC62-E5EB0F9D2628}" srcOrd="0" destOrd="0" presId="urn:microsoft.com/office/officeart/2005/8/layout/vProcess5"/>
    <dgm:cxn modelId="{0A7AAFCC-B75C-46A8-91ED-4622F79FBB49}" type="presOf" srcId="{3D5B32E9-BB30-41D7-BA44-2B61064A173F}" destId="{CA5A0C9F-458E-4F9F-9CE2-F4FF297EE122}" srcOrd="1" destOrd="0" presId="urn:microsoft.com/office/officeart/2005/8/layout/vProcess5"/>
    <dgm:cxn modelId="{3C6C66DE-91E5-4854-803B-C626227D1D60}" srcId="{86F6E0D9-7043-4357-8393-BB0F2BEF4DDD}" destId="{8A24129C-A31D-4733-8356-6B7956BBE29F}" srcOrd="4" destOrd="0" parTransId="{70F55B20-1051-401D-BDC6-784B118C86BA}" sibTransId="{8F2629C2-77F3-410D-9734-3D2FCA24074B}"/>
    <dgm:cxn modelId="{5C5CF0F4-EDFF-47AF-A2EC-AACD91962268}" type="presOf" srcId="{CA690825-F946-4724-9CEC-F3B386A58504}" destId="{67A960F4-798D-46DE-A9E6-E94C07E900FE}" srcOrd="0" destOrd="0" presId="urn:microsoft.com/office/officeart/2005/8/layout/vProcess5"/>
    <dgm:cxn modelId="{2BF05BF6-861B-4A05-91B1-DC78A388D544}" type="presOf" srcId="{790A4E5E-8E59-46F5-AD11-A134BA7A1ADF}" destId="{7DA722AF-1E74-4DBD-9CF5-679763948129}" srcOrd="0" destOrd="0" presId="urn:microsoft.com/office/officeart/2005/8/layout/vProcess5"/>
    <dgm:cxn modelId="{8BC138FD-808C-4C11-B0FB-9BCD3B8A6CFF}" type="presOf" srcId="{14A84329-068A-4015-A3B0-CD99326D8BBA}" destId="{4FEA7C55-0FCA-4029-93AA-B5ECF7EC31FC}" srcOrd="1" destOrd="0" presId="urn:microsoft.com/office/officeart/2005/8/layout/vProcess5"/>
    <dgm:cxn modelId="{01C65BF2-7274-4A15-A4C6-B207701D8DE6}" type="presParOf" srcId="{8C9346FB-8B94-4186-9AB3-83C9982617BE}" destId="{7BAABD89-1CBC-4AD0-99CD-6058774BAED3}" srcOrd="0" destOrd="0" presId="urn:microsoft.com/office/officeart/2005/8/layout/vProcess5"/>
    <dgm:cxn modelId="{39029C84-74E3-4342-B5F9-8AC58C0C6369}" type="presParOf" srcId="{8C9346FB-8B94-4186-9AB3-83C9982617BE}" destId="{349AA56F-85B9-4AF6-BC62-E5EB0F9D2628}" srcOrd="1" destOrd="0" presId="urn:microsoft.com/office/officeart/2005/8/layout/vProcess5"/>
    <dgm:cxn modelId="{8770420B-EA11-4921-9EDB-A9B13E632F57}" type="presParOf" srcId="{8C9346FB-8B94-4186-9AB3-83C9982617BE}" destId="{7DA722AF-1E74-4DBD-9CF5-679763948129}" srcOrd="2" destOrd="0" presId="urn:microsoft.com/office/officeart/2005/8/layout/vProcess5"/>
    <dgm:cxn modelId="{4A2DDA47-90E8-4FDD-B419-361272836E7C}" type="presParOf" srcId="{8C9346FB-8B94-4186-9AB3-83C9982617BE}" destId="{B872F819-399D-48B0-AEC7-8485BD0880B0}" srcOrd="3" destOrd="0" presId="urn:microsoft.com/office/officeart/2005/8/layout/vProcess5"/>
    <dgm:cxn modelId="{38B99A26-14F9-45DF-B412-48F4AACFC4B0}" type="presParOf" srcId="{8C9346FB-8B94-4186-9AB3-83C9982617BE}" destId="{C846792C-6BA5-474B-B308-8BA7DEA78104}" srcOrd="4" destOrd="0" presId="urn:microsoft.com/office/officeart/2005/8/layout/vProcess5"/>
    <dgm:cxn modelId="{94997621-AF7D-4D92-8F0B-AA336129B803}" type="presParOf" srcId="{8C9346FB-8B94-4186-9AB3-83C9982617BE}" destId="{AE81C20E-CF1B-4C09-B2C9-F95917FAC6DA}" srcOrd="5" destOrd="0" presId="urn:microsoft.com/office/officeart/2005/8/layout/vProcess5"/>
    <dgm:cxn modelId="{1288B643-129B-4249-BE2A-93457F1227AC}" type="presParOf" srcId="{8C9346FB-8B94-4186-9AB3-83C9982617BE}" destId="{158AD7EC-6AD6-4BC2-91FC-F7EB8584F8B7}" srcOrd="6" destOrd="0" presId="urn:microsoft.com/office/officeart/2005/8/layout/vProcess5"/>
    <dgm:cxn modelId="{DA14C0DE-3FAE-4480-9241-1EF175A34325}" type="presParOf" srcId="{8C9346FB-8B94-4186-9AB3-83C9982617BE}" destId="{36683D56-40A0-4E5A-B465-99D437B39920}" srcOrd="7" destOrd="0" presId="urn:microsoft.com/office/officeart/2005/8/layout/vProcess5"/>
    <dgm:cxn modelId="{4ED72C9E-3687-42C5-82D4-08D7C7CDDE3B}" type="presParOf" srcId="{8C9346FB-8B94-4186-9AB3-83C9982617BE}" destId="{EF75417B-0F05-4574-9EA2-DAF6F9FBEE2E}" srcOrd="8" destOrd="0" presId="urn:microsoft.com/office/officeart/2005/8/layout/vProcess5"/>
    <dgm:cxn modelId="{9D9196B0-3383-480A-B9CD-A0BB4D6BEA00}" type="presParOf" srcId="{8C9346FB-8B94-4186-9AB3-83C9982617BE}" destId="{67A960F4-798D-46DE-A9E6-E94C07E900FE}" srcOrd="9" destOrd="0" presId="urn:microsoft.com/office/officeart/2005/8/layout/vProcess5"/>
    <dgm:cxn modelId="{34307832-9FE9-419D-BFC4-4CDF4FC6E292}" type="presParOf" srcId="{8C9346FB-8B94-4186-9AB3-83C9982617BE}" destId="{CA5A0C9F-458E-4F9F-9CE2-F4FF297EE122}" srcOrd="10" destOrd="0" presId="urn:microsoft.com/office/officeart/2005/8/layout/vProcess5"/>
    <dgm:cxn modelId="{6C49F27C-9565-4A49-9BC6-D6BA70AB73D7}" type="presParOf" srcId="{8C9346FB-8B94-4186-9AB3-83C9982617BE}" destId="{98D7E0BD-C55A-4EB8-A0F2-F15B35701170}" srcOrd="11" destOrd="0" presId="urn:microsoft.com/office/officeart/2005/8/layout/vProcess5"/>
    <dgm:cxn modelId="{0A2DA2DA-9B9C-4C66-A2F5-2B62C39C7EFF}" type="presParOf" srcId="{8C9346FB-8B94-4186-9AB3-83C9982617BE}" destId="{4FEA7C55-0FCA-4029-93AA-B5ECF7EC31FC}" srcOrd="12" destOrd="0" presId="urn:microsoft.com/office/officeart/2005/8/layout/vProcess5"/>
    <dgm:cxn modelId="{27368C07-D0B1-4675-9F6A-8EF7D9E0917C}" type="presParOf" srcId="{8C9346FB-8B94-4186-9AB3-83C9982617BE}" destId="{421D6FD2-4306-4E7A-BB31-DB2520D04A43}" srcOrd="13" destOrd="0" presId="urn:microsoft.com/office/officeart/2005/8/layout/vProcess5"/>
    <dgm:cxn modelId="{38741962-58C9-4331-9610-B417F20ED6CB}" type="presParOf" srcId="{8C9346FB-8B94-4186-9AB3-83C9982617BE}" destId="{8FAEC814-06BA-4DA3-970A-B85D2A3219AF}"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07301-C638-4B7D-A0DA-6721C1E62392}"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n-US"/>
        </a:p>
      </dgm:t>
    </dgm:pt>
    <dgm:pt modelId="{009D3FCA-63FF-454D-AFC4-E62F3626825C}">
      <dgm:prSet phldrT="[Text]"/>
      <dgm:spPr/>
      <dgm:t>
        <a:bodyPr/>
        <a:lstStyle/>
        <a:p>
          <a:r>
            <a:rPr lang="en-US" dirty="0"/>
            <a:t>Abuse</a:t>
          </a:r>
        </a:p>
      </dgm:t>
    </dgm:pt>
    <dgm:pt modelId="{2E51A6EF-AA32-4A57-B6A9-35562057C9C8}" type="parTrans" cxnId="{12A76B72-477E-4984-9673-336BCE1A94B1}">
      <dgm:prSet/>
      <dgm:spPr/>
      <dgm:t>
        <a:bodyPr/>
        <a:lstStyle/>
        <a:p>
          <a:endParaRPr lang="en-US"/>
        </a:p>
      </dgm:t>
    </dgm:pt>
    <dgm:pt modelId="{007E083C-D699-4BAA-96F3-0169F1307BE7}" type="sibTrans" cxnId="{12A76B72-477E-4984-9673-336BCE1A94B1}">
      <dgm:prSet/>
      <dgm:spPr/>
      <dgm:t>
        <a:bodyPr/>
        <a:lstStyle/>
        <a:p>
          <a:endParaRPr lang="en-US"/>
        </a:p>
      </dgm:t>
    </dgm:pt>
    <dgm:pt modelId="{C7FFDC5A-9FD4-4DA9-864F-C72DDFEE348F}">
      <dgm:prSet phldrT="[Text]"/>
      <dgm:spPr/>
      <dgm:t>
        <a:bodyPr/>
        <a:lstStyle/>
        <a:p>
          <a:r>
            <a:rPr lang="en-US" dirty="0"/>
            <a:t>Physical</a:t>
          </a:r>
        </a:p>
      </dgm:t>
    </dgm:pt>
    <dgm:pt modelId="{9346A520-0500-49CB-A561-239C1D2A55CC}" type="parTrans" cxnId="{25C9ED4B-8A5C-431E-A93D-E2FC5A8C3BCB}">
      <dgm:prSet/>
      <dgm:spPr/>
      <dgm:t>
        <a:bodyPr/>
        <a:lstStyle/>
        <a:p>
          <a:endParaRPr lang="en-US"/>
        </a:p>
      </dgm:t>
    </dgm:pt>
    <dgm:pt modelId="{D3F6E63B-5BBC-44F7-B44C-E112BC0AF3C9}" type="sibTrans" cxnId="{25C9ED4B-8A5C-431E-A93D-E2FC5A8C3BCB}">
      <dgm:prSet/>
      <dgm:spPr/>
      <dgm:t>
        <a:bodyPr/>
        <a:lstStyle/>
        <a:p>
          <a:endParaRPr lang="en-US"/>
        </a:p>
      </dgm:t>
    </dgm:pt>
    <dgm:pt modelId="{94D46680-2A8B-4F96-9E2D-CE14783E0CDD}">
      <dgm:prSet phldrT="[Text]"/>
      <dgm:spPr/>
      <dgm:t>
        <a:bodyPr/>
        <a:lstStyle/>
        <a:p>
          <a:r>
            <a:rPr lang="en-US" dirty="0"/>
            <a:t>Emotional</a:t>
          </a:r>
        </a:p>
      </dgm:t>
    </dgm:pt>
    <dgm:pt modelId="{FAAC0AA4-5663-4802-A25F-4A26EA3D1D85}" type="parTrans" cxnId="{DD34C5BE-8303-4F23-A532-97ACF69D0196}">
      <dgm:prSet/>
      <dgm:spPr/>
      <dgm:t>
        <a:bodyPr/>
        <a:lstStyle/>
        <a:p>
          <a:endParaRPr lang="en-US"/>
        </a:p>
      </dgm:t>
    </dgm:pt>
    <dgm:pt modelId="{81E68FD8-2EEA-4652-8407-1743CD76AE9A}" type="sibTrans" cxnId="{DD34C5BE-8303-4F23-A532-97ACF69D0196}">
      <dgm:prSet/>
      <dgm:spPr/>
      <dgm:t>
        <a:bodyPr/>
        <a:lstStyle/>
        <a:p>
          <a:endParaRPr lang="en-US"/>
        </a:p>
      </dgm:t>
    </dgm:pt>
    <dgm:pt modelId="{30F43015-2502-4DD0-9F34-0566C038467F}">
      <dgm:prSet phldrT="[Text]"/>
      <dgm:spPr/>
      <dgm:t>
        <a:bodyPr/>
        <a:lstStyle/>
        <a:p>
          <a:r>
            <a:rPr lang="en-US" dirty="0"/>
            <a:t>Sexual</a:t>
          </a:r>
        </a:p>
      </dgm:t>
    </dgm:pt>
    <dgm:pt modelId="{FEE23CAD-9A58-4828-9E58-0EE041D28194}" type="parTrans" cxnId="{AE1CECE7-0186-490F-B394-2E09561F0019}">
      <dgm:prSet/>
      <dgm:spPr/>
      <dgm:t>
        <a:bodyPr/>
        <a:lstStyle/>
        <a:p>
          <a:endParaRPr lang="en-US"/>
        </a:p>
      </dgm:t>
    </dgm:pt>
    <dgm:pt modelId="{6BBAE41F-76ED-4991-8334-5F10AFF47CE8}" type="sibTrans" cxnId="{AE1CECE7-0186-490F-B394-2E09561F0019}">
      <dgm:prSet/>
      <dgm:spPr/>
      <dgm:t>
        <a:bodyPr/>
        <a:lstStyle/>
        <a:p>
          <a:endParaRPr lang="en-US"/>
        </a:p>
      </dgm:t>
    </dgm:pt>
    <dgm:pt modelId="{29437026-247C-48E2-8A9C-DB7208899764}">
      <dgm:prSet phldrT="[Text]"/>
      <dgm:spPr/>
    </dgm:pt>
    <dgm:pt modelId="{3887ECA3-5510-4F04-A65B-E94FD8E9A0D7}" type="parTrans" cxnId="{49467604-CEA7-4B78-BB22-80623A80C452}">
      <dgm:prSet/>
      <dgm:spPr/>
      <dgm:t>
        <a:bodyPr/>
        <a:lstStyle/>
        <a:p>
          <a:endParaRPr lang="en-US"/>
        </a:p>
      </dgm:t>
    </dgm:pt>
    <dgm:pt modelId="{01C05FD6-E5C6-4F2E-8E63-E346A709CDB8}" type="sibTrans" cxnId="{49467604-CEA7-4B78-BB22-80623A80C452}">
      <dgm:prSet/>
      <dgm:spPr/>
      <dgm:t>
        <a:bodyPr/>
        <a:lstStyle/>
        <a:p>
          <a:endParaRPr lang="en-US"/>
        </a:p>
      </dgm:t>
    </dgm:pt>
    <dgm:pt modelId="{2C54737A-3D71-459C-8935-698F0C693B44}">
      <dgm:prSet phldrT="[Text]"/>
      <dgm:spPr/>
      <dgm:t>
        <a:bodyPr/>
        <a:lstStyle/>
        <a:p>
          <a:r>
            <a:rPr lang="en-US" dirty="0"/>
            <a:t>Peer to Peer</a:t>
          </a:r>
        </a:p>
      </dgm:t>
    </dgm:pt>
    <dgm:pt modelId="{E66A4E64-A53B-492E-93C8-61931014D442}" type="parTrans" cxnId="{27DA9C6F-99C3-4C75-B9A5-750CB6206BEA}">
      <dgm:prSet/>
      <dgm:spPr/>
      <dgm:t>
        <a:bodyPr/>
        <a:lstStyle/>
        <a:p>
          <a:endParaRPr lang="en-US"/>
        </a:p>
      </dgm:t>
    </dgm:pt>
    <dgm:pt modelId="{7158ECE1-10B3-42F8-9D92-C50C2A51C8B0}" type="sibTrans" cxnId="{27DA9C6F-99C3-4C75-B9A5-750CB6206BEA}">
      <dgm:prSet/>
      <dgm:spPr/>
      <dgm:t>
        <a:bodyPr/>
        <a:lstStyle/>
        <a:p>
          <a:endParaRPr lang="en-US"/>
        </a:p>
      </dgm:t>
    </dgm:pt>
    <dgm:pt modelId="{3C8B4F1E-41CE-4297-8D7F-6B12482121AB}">
      <dgm:prSet phldrT="[Text]"/>
      <dgm:spPr/>
      <dgm:t>
        <a:bodyPr/>
        <a:lstStyle/>
        <a:p>
          <a:r>
            <a:rPr lang="en-US" dirty="0"/>
            <a:t>Neglect</a:t>
          </a:r>
        </a:p>
      </dgm:t>
    </dgm:pt>
    <dgm:pt modelId="{0E50C8D2-E00A-4792-AB0B-1BFDDE77A17C}" type="parTrans" cxnId="{4423259B-41D6-464F-B5F1-54541D775221}">
      <dgm:prSet/>
      <dgm:spPr/>
    </dgm:pt>
    <dgm:pt modelId="{013567A1-15B6-4DFB-AF79-0AE2842F67E8}" type="sibTrans" cxnId="{4423259B-41D6-464F-B5F1-54541D775221}">
      <dgm:prSet/>
      <dgm:spPr/>
    </dgm:pt>
    <dgm:pt modelId="{B33664BE-FFE4-41CC-B66E-004967B57D7D}" type="pres">
      <dgm:prSet presAssocID="{D4807301-C638-4B7D-A0DA-6721C1E62392}" presName="cycle" presStyleCnt="0">
        <dgm:presLayoutVars>
          <dgm:chMax val="1"/>
          <dgm:dir/>
          <dgm:animLvl val="ctr"/>
          <dgm:resizeHandles val="exact"/>
        </dgm:presLayoutVars>
      </dgm:prSet>
      <dgm:spPr/>
    </dgm:pt>
    <dgm:pt modelId="{4720D453-7A28-4F38-8BCD-14E864C06324}" type="pres">
      <dgm:prSet presAssocID="{009D3FCA-63FF-454D-AFC4-E62F3626825C}" presName="centerShape" presStyleLbl="node0" presStyleIdx="0" presStyleCnt="1"/>
      <dgm:spPr/>
    </dgm:pt>
    <dgm:pt modelId="{B1F40662-20CA-4586-9637-0ED845756964}" type="pres">
      <dgm:prSet presAssocID="{9346A520-0500-49CB-A561-239C1D2A55CC}" presName="parTrans" presStyleLbl="bgSibTrans2D1" presStyleIdx="0" presStyleCnt="5"/>
      <dgm:spPr/>
    </dgm:pt>
    <dgm:pt modelId="{EACEC232-B5EF-4CC4-9C13-721D1D8790A3}" type="pres">
      <dgm:prSet presAssocID="{C7FFDC5A-9FD4-4DA9-864F-C72DDFEE348F}" presName="node" presStyleLbl="node1" presStyleIdx="0" presStyleCnt="5">
        <dgm:presLayoutVars>
          <dgm:bulletEnabled val="1"/>
        </dgm:presLayoutVars>
      </dgm:prSet>
      <dgm:spPr/>
    </dgm:pt>
    <dgm:pt modelId="{4124EF11-C6DF-4790-8A35-9242CFB9033A}" type="pres">
      <dgm:prSet presAssocID="{FAAC0AA4-5663-4802-A25F-4A26EA3D1D85}" presName="parTrans" presStyleLbl="bgSibTrans2D1" presStyleIdx="1" presStyleCnt="5"/>
      <dgm:spPr/>
    </dgm:pt>
    <dgm:pt modelId="{E62A8261-4578-4F7D-9DF9-43C55D213A5B}" type="pres">
      <dgm:prSet presAssocID="{94D46680-2A8B-4F96-9E2D-CE14783E0CDD}" presName="node" presStyleLbl="node1" presStyleIdx="1" presStyleCnt="5" custRadScaleRad="101518">
        <dgm:presLayoutVars>
          <dgm:bulletEnabled val="1"/>
        </dgm:presLayoutVars>
      </dgm:prSet>
      <dgm:spPr/>
    </dgm:pt>
    <dgm:pt modelId="{E1FC2916-EEA0-481D-9E20-B63133D0583F}" type="pres">
      <dgm:prSet presAssocID="{FEE23CAD-9A58-4828-9E58-0EE041D28194}" presName="parTrans" presStyleLbl="bgSibTrans2D1" presStyleIdx="2" presStyleCnt="5"/>
      <dgm:spPr/>
    </dgm:pt>
    <dgm:pt modelId="{564C72FE-71B2-4B59-B578-5A6E8615CBEE}" type="pres">
      <dgm:prSet presAssocID="{30F43015-2502-4DD0-9F34-0566C038467F}" presName="node" presStyleLbl="node1" presStyleIdx="2" presStyleCnt="5">
        <dgm:presLayoutVars>
          <dgm:bulletEnabled val="1"/>
        </dgm:presLayoutVars>
      </dgm:prSet>
      <dgm:spPr/>
    </dgm:pt>
    <dgm:pt modelId="{F1A66B92-311A-4D8D-B344-A6C85237F1F5}" type="pres">
      <dgm:prSet presAssocID="{E66A4E64-A53B-492E-93C8-61931014D442}" presName="parTrans" presStyleLbl="bgSibTrans2D1" presStyleIdx="3" presStyleCnt="5"/>
      <dgm:spPr/>
    </dgm:pt>
    <dgm:pt modelId="{D53DD2E1-8AA2-44C4-B603-B6B8BE0CF5F4}" type="pres">
      <dgm:prSet presAssocID="{2C54737A-3D71-459C-8935-698F0C693B44}" presName="node" presStyleLbl="node1" presStyleIdx="3" presStyleCnt="5">
        <dgm:presLayoutVars>
          <dgm:bulletEnabled val="1"/>
        </dgm:presLayoutVars>
      </dgm:prSet>
      <dgm:spPr/>
    </dgm:pt>
    <dgm:pt modelId="{9822F593-73F8-4C3C-8A3F-CB1FA5A8303A}" type="pres">
      <dgm:prSet presAssocID="{0E50C8D2-E00A-4792-AB0B-1BFDDE77A17C}" presName="parTrans" presStyleLbl="bgSibTrans2D1" presStyleIdx="4" presStyleCnt="5"/>
      <dgm:spPr/>
    </dgm:pt>
    <dgm:pt modelId="{248B9D6F-FAE7-4373-AB2B-C7153D413732}" type="pres">
      <dgm:prSet presAssocID="{3C8B4F1E-41CE-4297-8D7F-6B12482121AB}" presName="node" presStyleLbl="node1" presStyleIdx="4" presStyleCnt="5">
        <dgm:presLayoutVars>
          <dgm:bulletEnabled val="1"/>
        </dgm:presLayoutVars>
      </dgm:prSet>
      <dgm:spPr/>
    </dgm:pt>
  </dgm:ptLst>
  <dgm:cxnLst>
    <dgm:cxn modelId="{49467604-CEA7-4B78-BB22-80623A80C452}" srcId="{D4807301-C638-4B7D-A0DA-6721C1E62392}" destId="{29437026-247C-48E2-8A9C-DB7208899764}" srcOrd="1" destOrd="0" parTransId="{3887ECA3-5510-4F04-A65B-E94FD8E9A0D7}" sibTransId="{01C05FD6-E5C6-4F2E-8E63-E346A709CDB8}"/>
    <dgm:cxn modelId="{F27BD737-B400-4764-AE00-F7502E5DA89E}" type="presOf" srcId="{0E50C8D2-E00A-4792-AB0B-1BFDDE77A17C}" destId="{9822F593-73F8-4C3C-8A3F-CB1FA5A8303A}" srcOrd="0" destOrd="0" presId="urn:microsoft.com/office/officeart/2005/8/layout/radial4"/>
    <dgm:cxn modelId="{D570DE38-BE4B-45D4-9131-7406F134198B}" type="presOf" srcId="{D4807301-C638-4B7D-A0DA-6721C1E62392}" destId="{B33664BE-FFE4-41CC-B66E-004967B57D7D}" srcOrd="0" destOrd="0" presId="urn:microsoft.com/office/officeart/2005/8/layout/radial4"/>
    <dgm:cxn modelId="{2C711062-8F2C-4DC7-A4AB-385E8177CE42}" type="presOf" srcId="{3C8B4F1E-41CE-4297-8D7F-6B12482121AB}" destId="{248B9D6F-FAE7-4373-AB2B-C7153D413732}" srcOrd="0" destOrd="0" presId="urn:microsoft.com/office/officeart/2005/8/layout/radial4"/>
    <dgm:cxn modelId="{25C9ED4B-8A5C-431E-A93D-E2FC5A8C3BCB}" srcId="{009D3FCA-63FF-454D-AFC4-E62F3626825C}" destId="{C7FFDC5A-9FD4-4DA9-864F-C72DDFEE348F}" srcOrd="0" destOrd="0" parTransId="{9346A520-0500-49CB-A561-239C1D2A55CC}" sibTransId="{D3F6E63B-5BBC-44F7-B44C-E112BC0AF3C9}"/>
    <dgm:cxn modelId="{108CB86D-7391-4CDC-9392-6B6D7F50A9D4}" type="presOf" srcId="{94D46680-2A8B-4F96-9E2D-CE14783E0CDD}" destId="{E62A8261-4578-4F7D-9DF9-43C55D213A5B}" srcOrd="0" destOrd="0" presId="urn:microsoft.com/office/officeart/2005/8/layout/radial4"/>
    <dgm:cxn modelId="{27DA9C6F-99C3-4C75-B9A5-750CB6206BEA}" srcId="{009D3FCA-63FF-454D-AFC4-E62F3626825C}" destId="{2C54737A-3D71-459C-8935-698F0C693B44}" srcOrd="3" destOrd="0" parTransId="{E66A4E64-A53B-492E-93C8-61931014D442}" sibTransId="{7158ECE1-10B3-42F8-9D92-C50C2A51C8B0}"/>
    <dgm:cxn modelId="{12A76B72-477E-4984-9673-336BCE1A94B1}" srcId="{D4807301-C638-4B7D-A0DA-6721C1E62392}" destId="{009D3FCA-63FF-454D-AFC4-E62F3626825C}" srcOrd="0" destOrd="0" parTransId="{2E51A6EF-AA32-4A57-B6A9-35562057C9C8}" sibTransId="{007E083C-D699-4BAA-96F3-0169F1307BE7}"/>
    <dgm:cxn modelId="{13391F74-6E6C-478E-B280-ABD3762A0783}" type="presOf" srcId="{FEE23CAD-9A58-4828-9E58-0EE041D28194}" destId="{E1FC2916-EEA0-481D-9E20-B63133D0583F}" srcOrd="0" destOrd="0" presId="urn:microsoft.com/office/officeart/2005/8/layout/radial4"/>
    <dgm:cxn modelId="{C5146B8F-C428-404A-A3B6-A2194273C7D8}" type="presOf" srcId="{2C54737A-3D71-459C-8935-698F0C693B44}" destId="{D53DD2E1-8AA2-44C4-B603-B6B8BE0CF5F4}" srcOrd="0" destOrd="0" presId="urn:microsoft.com/office/officeart/2005/8/layout/radial4"/>
    <dgm:cxn modelId="{F0976593-D3B2-443D-984F-3B75E3E9E20A}" type="presOf" srcId="{FAAC0AA4-5663-4802-A25F-4A26EA3D1D85}" destId="{4124EF11-C6DF-4790-8A35-9242CFB9033A}" srcOrd="0" destOrd="0" presId="urn:microsoft.com/office/officeart/2005/8/layout/radial4"/>
    <dgm:cxn modelId="{21F31D97-EC1E-40EB-AEB4-EA569CEC6818}" type="presOf" srcId="{009D3FCA-63FF-454D-AFC4-E62F3626825C}" destId="{4720D453-7A28-4F38-8BCD-14E864C06324}" srcOrd="0" destOrd="0" presId="urn:microsoft.com/office/officeart/2005/8/layout/radial4"/>
    <dgm:cxn modelId="{4423259B-41D6-464F-B5F1-54541D775221}" srcId="{009D3FCA-63FF-454D-AFC4-E62F3626825C}" destId="{3C8B4F1E-41CE-4297-8D7F-6B12482121AB}" srcOrd="4" destOrd="0" parTransId="{0E50C8D2-E00A-4792-AB0B-1BFDDE77A17C}" sibTransId="{013567A1-15B6-4DFB-AF79-0AE2842F67E8}"/>
    <dgm:cxn modelId="{DD34C5BE-8303-4F23-A532-97ACF69D0196}" srcId="{009D3FCA-63FF-454D-AFC4-E62F3626825C}" destId="{94D46680-2A8B-4F96-9E2D-CE14783E0CDD}" srcOrd="1" destOrd="0" parTransId="{FAAC0AA4-5663-4802-A25F-4A26EA3D1D85}" sibTransId="{81E68FD8-2EEA-4652-8407-1743CD76AE9A}"/>
    <dgm:cxn modelId="{6B68DCC8-5656-44EB-9FFF-206F5E3730A8}" type="presOf" srcId="{9346A520-0500-49CB-A561-239C1D2A55CC}" destId="{B1F40662-20CA-4586-9637-0ED845756964}" srcOrd="0" destOrd="0" presId="urn:microsoft.com/office/officeart/2005/8/layout/radial4"/>
    <dgm:cxn modelId="{5A8F31D1-1AC6-4842-9A9D-9B135F89122F}" type="presOf" srcId="{30F43015-2502-4DD0-9F34-0566C038467F}" destId="{564C72FE-71B2-4B59-B578-5A6E8615CBEE}" srcOrd="0" destOrd="0" presId="urn:microsoft.com/office/officeart/2005/8/layout/radial4"/>
    <dgm:cxn modelId="{B8C0DBD5-C67A-4BB4-AD73-96F63C6B2B88}" type="presOf" srcId="{E66A4E64-A53B-492E-93C8-61931014D442}" destId="{F1A66B92-311A-4D8D-B344-A6C85237F1F5}" srcOrd="0" destOrd="0" presId="urn:microsoft.com/office/officeart/2005/8/layout/radial4"/>
    <dgm:cxn modelId="{273D57E7-3C31-4AC6-8C25-CE92B63CA09B}" type="presOf" srcId="{C7FFDC5A-9FD4-4DA9-864F-C72DDFEE348F}" destId="{EACEC232-B5EF-4CC4-9C13-721D1D8790A3}" srcOrd="0" destOrd="0" presId="urn:microsoft.com/office/officeart/2005/8/layout/radial4"/>
    <dgm:cxn modelId="{AE1CECE7-0186-490F-B394-2E09561F0019}" srcId="{009D3FCA-63FF-454D-AFC4-E62F3626825C}" destId="{30F43015-2502-4DD0-9F34-0566C038467F}" srcOrd="2" destOrd="0" parTransId="{FEE23CAD-9A58-4828-9E58-0EE041D28194}" sibTransId="{6BBAE41F-76ED-4991-8334-5F10AFF47CE8}"/>
    <dgm:cxn modelId="{A64DFD4E-7E93-4724-9894-3756B39F0851}" type="presParOf" srcId="{B33664BE-FFE4-41CC-B66E-004967B57D7D}" destId="{4720D453-7A28-4F38-8BCD-14E864C06324}" srcOrd="0" destOrd="0" presId="urn:microsoft.com/office/officeart/2005/8/layout/radial4"/>
    <dgm:cxn modelId="{889CB33B-E001-4576-A468-A4BC9A90D7E7}" type="presParOf" srcId="{B33664BE-FFE4-41CC-B66E-004967B57D7D}" destId="{B1F40662-20CA-4586-9637-0ED845756964}" srcOrd="1" destOrd="0" presId="urn:microsoft.com/office/officeart/2005/8/layout/radial4"/>
    <dgm:cxn modelId="{C89AA2B3-1D33-4FA1-A991-E98EAE2F7C86}" type="presParOf" srcId="{B33664BE-FFE4-41CC-B66E-004967B57D7D}" destId="{EACEC232-B5EF-4CC4-9C13-721D1D8790A3}" srcOrd="2" destOrd="0" presId="urn:microsoft.com/office/officeart/2005/8/layout/radial4"/>
    <dgm:cxn modelId="{D4C16592-4130-4B41-959E-30D7E6EE0390}" type="presParOf" srcId="{B33664BE-FFE4-41CC-B66E-004967B57D7D}" destId="{4124EF11-C6DF-4790-8A35-9242CFB9033A}" srcOrd="3" destOrd="0" presId="urn:microsoft.com/office/officeart/2005/8/layout/radial4"/>
    <dgm:cxn modelId="{FDD626C4-DD8E-457B-9145-C2746A157921}" type="presParOf" srcId="{B33664BE-FFE4-41CC-B66E-004967B57D7D}" destId="{E62A8261-4578-4F7D-9DF9-43C55D213A5B}" srcOrd="4" destOrd="0" presId="urn:microsoft.com/office/officeart/2005/8/layout/radial4"/>
    <dgm:cxn modelId="{4D90404F-2B32-4189-9872-2732F18EEA52}" type="presParOf" srcId="{B33664BE-FFE4-41CC-B66E-004967B57D7D}" destId="{E1FC2916-EEA0-481D-9E20-B63133D0583F}" srcOrd="5" destOrd="0" presId="urn:microsoft.com/office/officeart/2005/8/layout/radial4"/>
    <dgm:cxn modelId="{162C9EEA-708B-43CE-9ED5-A1F5673F5EAA}" type="presParOf" srcId="{B33664BE-FFE4-41CC-B66E-004967B57D7D}" destId="{564C72FE-71B2-4B59-B578-5A6E8615CBEE}" srcOrd="6" destOrd="0" presId="urn:microsoft.com/office/officeart/2005/8/layout/radial4"/>
    <dgm:cxn modelId="{E4047A32-41B5-420F-AA2E-08A3BB2C735F}" type="presParOf" srcId="{B33664BE-FFE4-41CC-B66E-004967B57D7D}" destId="{F1A66B92-311A-4D8D-B344-A6C85237F1F5}" srcOrd="7" destOrd="0" presId="urn:microsoft.com/office/officeart/2005/8/layout/radial4"/>
    <dgm:cxn modelId="{043C3FFC-3E80-4817-AB80-8BBB1526A486}" type="presParOf" srcId="{B33664BE-FFE4-41CC-B66E-004967B57D7D}" destId="{D53DD2E1-8AA2-44C4-B603-B6B8BE0CF5F4}" srcOrd="8" destOrd="0" presId="urn:microsoft.com/office/officeart/2005/8/layout/radial4"/>
    <dgm:cxn modelId="{68D7D61C-9001-49A9-ACC8-950589A9B82C}" type="presParOf" srcId="{B33664BE-FFE4-41CC-B66E-004967B57D7D}" destId="{9822F593-73F8-4C3C-8A3F-CB1FA5A8303A}" srcOrd="9" destOrd="0" presId="urn:microsoft.com/office/officeart/2005/8/layout/radial4"/>
    <dgm:cxn modelId="{B66D2456-DB4A-4BF8-AA4C-3F6443AD11BD}" type="presParOf" srcId="{B33664BE-FFE4-41CC-B66E-004967B57D7D}" destId="{248B9D6F-FAE7-4373-AB2B-C7153D41373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E6F48D-9AC0-49E1-9C32-6C9CE235634B}"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EA36829A-73A9-40DA-B0C1-77F98F05711E}">
      <dgm:prSet/>
      <dgm:spPr/>
      <dgm:t>
        <a:bodyPr/>
        <a:lstStyle/>
        <a:p>
          <a:r>
            <a:rPr lang="en-US"/>
            <a:t>Separate youth in conflict</a:t>
          </a:r>
        </a:p>
      </dgm:t>
    </dgm:pt>
    <dgm:pt modelId="{EDDA02B8-3D83-4354-ACB5-9B31354B48AD}" type="parTrans" cxnId="{7D6306EA-EAFC-4560-A26B-66EDCFDC33E3}">
      <dgm:prSet/>
      <dgm:spPr/>
      <dgm:t>
        <a:bodyPr/>
        <a:lstStyle/>
        <a:p>
          <a:endParaRPr lang="en-US"/>
        </a:p>
      </dgm:t>
    </dgm:pt>
    <dgm:pt modelId="{A0E66F80-C0CD-4197-86D6-3148C6C64930}" type="sibTrans" cxnId="{7D6306EA-EAFC-4560-A26B-66EDCFDC33E3}">
      <dgm:prSet phldrT="01" phldr="0"/>
      <dgm:spPr/>
      <dgm:t>
        <a:bodyPr/>
        <a:lstStyle/>
        <a:p>
          <a:r>
            <a:rPr lang="en-US"/>
            <a:t>01</a:t>
          </a:r>
        </a:p>
      </dgm:t>
    </dgm:pt>
    <dgm:pt modelId="{FD8FDAAF-574C-423C-BAAC-E363FD78993E}">
      <dgm:prSet/>
      <dgm:spPr/>
      <dgm:t>
        <a:bodyPr/>
        <a:lstStyle/>
        <a:p>
          <a:r>
            <a:rPr lang="en-US"/>
            <a:t>Address teasing before it becomes bullying</a:t>
          </a:r>
        </a:p>
      </dgm:t>
    </dgm:pt>
    <dgm:pt modelId="{69D0E0F9-BD90-4287-AD2A-D51FA7EDBDF4}" type="parTrans" cxnId="{4A363830-F78A-4013-BCD2-EA19C4ED5A46}">
      <dgm:prSet/>
      <dgm:spPr/>
      <dgm:t>
        <a:bodyPr/>
        <a:lstStyle/>
        <a:p>
          <a:endParaRPr lang="en-US"/>
        </a:p>
      </dgm:t>
    </dgm:pt>
    <dgm:pt modelId="{328216DC-D3CF-42E1-BBF8-3CC85CB3401A}" type="sibTrans" cxnId="{4A363830-F78A-4013-BCD2-EA19C4ED5A46}">
      <dgm:prSet phldrT="02" phldr="0"/>
      <dgm:spPr/>
      <dgm:t>
        <a:bodyPr/>
        <a:lstStyle/>
        <a:p>
          <a:r>
            <a:rPr lang="en-US"/>
            <a:t>02</a:t>
          </a:r>
        </a:p>
      </dgm:t>
    </dgm:pt>
    <dgm:pt modelId="{85FD28F5-B68F-4020-A56E-8E00BA73E858}">
      <dgm:prSet/>
      <dgm:spPr/>
      <dgm:t>
        <a:bodyPr/>
        <a:lstStyle/>
        <a:p>
          <a:r>
            <a:rPr lang="en-US"/>
            <a:t>Actively follow-up with victims</a:t>
          </a:r>
        </a:p>
      </dgm:t>
    </dgm:pt>
    <dgm:pt modelId="{05F38900-C1EE-4D14-8FA9-2C1D33FBAAE1}" type="parTrans" cxnId="{03AE34BA-9F9C-439F-A22E-D5DB08A72350}">
      <dgm:prSet/>
      <dgm:spPr/>
      <dgm:t>
        <a:bodyPr/>
        <a:lstStyle/>
        <a:p>
          <a:endParaRPr lang="en-US"/>
        </a:p>
      </dgm:t>
    </dgm:pt>
    <dgm:pt modelId="{49408F52-F261-45E1-9FAB-C8439633439E}" type="sibTrans" cxnId="{03AE34BA-9F9C-439F-A22E-D5DB08A72350}">
      <dgm:prSet phldrT="03" phldr="0"/>
      <dgm:spPr/>
      <dgm:t>
        <a:bodyPr/>
        <a:lstStyle/>
        <a:p>
          <a:r>
            <a:rPr lang="en-US"/>
            <a:t>03</a:t>
          </a:r>
        </a:p>
      </dgm:t>
    </dgm:pt>
    <dgm:pt modelId="{C06B3AB6-0417-4413-BB66-AD75AEC2FA92}">
      <dgm:prSet/>
      <dgm:spPr/>
      <dgm:t>
        <a:bodyPr/>
        <a:lstStyle/>
        <a:p>
          <a:r>
            <a:rPr lang="en-US"/>
            <a:t>Report concerns to supervisor</a:t>
          </a:r>
        </a:p>
      </dgm:t>
    </dgm:pt>
    <dgm:pt modelId="{9FB53F54-8786-4B1F-852F-40A5FFC8F4B3}" type="parTrans" cxnId="{824D9B6F-3848-4805-97A0-F2C0257CDC7E}">
      <dgm:prSet/>
      <dgm:spPr/>
      <dgm:t>
        <a:bodyPr/>
        <a:lstStyle/>
        <a:p>
          <a:endParaRPr lang="en-US"/>
        </a:p>
      </dgm:t>
    </dgm:pt>
    <dgm:pt modelId="{E9A39160-E179-42A1-A4D8-F0348C91E393}" type="sibTrans" cxnId="{824D9B6F-3848-4805-97A0-F2C0257CDC7E}">
      <dgm:prSet phldrT="04" phldr="0"/>
      <dgm:spPr/>
      <dgm:t>
        <a:bodyPr/>
        <a:lstStyle/>
        <a:p>
          <a:r>
            <a:rPr lang="en-US"/>
            <a:t>04</a:t>
          </a:r>
        </a:p>
      </dgm:t>
    </dgm:pt>
    <dgm:pt modelId="{338A2818-DFAE-4C05-8DAB-6F0DAAC79720}" type="pres">
      <dgm:prSet presAssocID="{A6E6F48D-9AC0-49E1-9C32-6C9CE235634B}" presName="Name0" presStyleCnt="0">
        <dgm:presLayoutVars>
          <dgm:animLvl val="lvl"/>
          <dgm:resizeHandles val="exact"/>
        </dgm:presLayoutVars>
      </dgm:prSet>
      <dgm:spPr/>
    </dgm:pt>
    <dgm:pt modelId="{31586DC7-3D47-4B59-82E0-11A9016CE006}" type="pres">
      <dgm:prSet presAssocID="{EA36829A-73A9-40DA-B0C1-77F98F05711E}" presName="compositeNode" presStyleCnt="0">
        <dgm:presLayoutVars>
          <dgm:bulletEnabled val="1"/>
        </dgm:presLayoutVars>
      </dgm:prSet>
      <dgm:spPr/>
    </dgm:pt>
    <dgm:pt modelId="{CE38D1B2-D358-4A53-92C4-E69B4ABCBA02}" type="pres">
      <dgm:prSet presAssocID="{EA36829A-73A9-40DA-B0C1-77F98F05711E}" presName="bgRect" presStyleLbl="alignNode1" presStyleIdx="0" presStyleCnt="4"/>
      <dgm:spPr/>
    </dgm:pt>
    <dgm:pt modelId="{BF90C023-EBC2-4432-BACE-731CE19A0650}" type="pres">
      <dgm:prSet presAssocID="{A0E66F80-C0CD-4197-86D6-3148C6C64930}" presName="sibTransNodeRect" presStyleLbl="alignNode1" presStyleIdx="0" presStyleCnt="4">
        <dgm:presLayoutVars>
          <dgm:chMax val="0"/>
          <dgm:bulletEnabled val="1"/>
        </dgm:presLayoutVars>
      </dgm:prSet>
      <dgm:spPr/>
    </dgm:pt>
    <dgm:pt modelId="{6120B88A-EC27-4376-ABD5-CBD24461F9D3}" type="pres">
      <dgm:prSet presAssocID="{EA36829A-73A9-40DA-B0C1-77F98F05711E}" presName="nodeRect" presStyleLbl="alignNode1" presStyleIdx="0" presStyleCnt="4">
        <dgm:presLayoutVars>
          <dgm:bulletEnabled val="1"/>
        </dgm:presLayoutVars>
      </dgm:prSet>
      <dgm:spPr/>
    </dgm:pt>
    <dgm:pt modelId="{A0C80791-FE06-46A6-902F-5A4AC4315535}" type="pres">
      <dgm:prSet presAssocID="{A0E66F80-C0CD-4197-86D6-3148C6C64930}" presName="sibTrans" presStyleCnt="0"/>
      <dgm:spPr/>
    </dgm:pt>
    <dgm:pt modelId="{8AB82988-521F-48CE-A095-6C9C1CDCD138}" type="pres">
      <dgm:prSet presAssocID="{FD8FDAAF-574C-423C-BAAC-E363FD78993E}" presName="compositeNode" presStyleCnt="0">
        <dgm:presLayoutVars>
          <dgm:bulletEnabled val="1"/>
        </dgm:presLayoutVars>
      </dgm:prSet>
      <dgm:spPr/>
    </dgm:pt>
    <dgm:pt modelId="{A1CDE5ED-1B5D-45B1-81BD-96FA38401DC8}" type="pres">
      <dgm:prSet presAssocID="{FD8FDAAF-574C-423C-BAAC-E363FD78993E}" presName="bgRect" presStyleLbl="alignNode1" presStyleIdx="1" presStyleCnt="4"/>
      <dgm:spPr/>
    </dgm:pt>
    <dgm:pt modelId="{E70104BE-1FC3-4779-9142-4A0005EE71CA}" type="pres">
      <dgm:prSet presAssocID="{328216DC-D3CF-42E1-BBF8-3CC85CB3401A}" presName="sibTransNodeRect" presStyleLbl="alignNode1" presStyleIdx="1" presStyleCnt="4">
        <dgm:presLayoutVars>
          <dgm:chMax val="0"/>
          <dgm:bulletEnabled val="1"/>
        </dgm:presLayoutVars>
      </dgm:prSet>
      <dgm:spPr/>
    </dgm:pt>
    <dgm:pt modelId="{76871FF3-115F-498D-B1A1-014484D2C272}" type="pres">
      <dgm:prSet presAssocID="{FD8FDAAF-574C-423C-BAAC-E363FD78993E}" presName="nodeRect" presStyleLbl="alignNode1" presStyleIdx="1" presStyleCnt="4">
        <dgm:presLayoutVars>
          <dgm:bulletEnabled val="1"/>
        </dgm:presLayoutVars>
      </dgm:prSet>
      <dgm:spPr/>
    </dgm:pt>
    <dgm:pt modelId="{4D429492-3664-469F-A712-52F348F41187}" type="pres">
      <dgm:prSet presAssocID="{328216DC-D3CF-42E1-BBF8-3CC85CB3401A}" presName="sibTrans" presStyleCnt="0"/>
      <dgm:spPr/>
    </dgm:pt>
    <dgm:pt modelId="{76B2A7CB-9A65-4F6E-8C9A-9E7EF5AF9D39}" type="pres">
      <dgm:prSet presAssocID="{85FD28F5-B68F-4020-A56E-8E00BA73E858}" presName="compositeNode" presStyleCnt="0">
        <dgm:presLayoutVars>
          <dgm:bulletEnabled val="1"/>
        </dgm:presLayoutVars>
      </dgm:prSet>
      <dgm:spPr/>
    </dgm:pt>
    <dgm:pt modelId="{01C3F2C1-A710-4759-82EC-6A6295410A9B}" type="pres">
      <dgm:prSet presAssocID="{85FD28F5-B68F-4020-A56E-8E00BA73E858}" presName="bgRect" presStyleLbl="alignNode1" presStyleIdx="2" presStyleCnt="4"/>
      <dgm:spPr/>
    </dgm:pt>
    <dgm:pt modelId="{E13D0D4C-2983-433A-85FC-9ACB66A03C1F}" type="pres">
      <dgm:prSet presAssocID="{49408F52-F261-45E1-9FAB-C8439633439E}" presName="sibTransNodeRect" presStyleLbl="alignNode1" presStyleIdx="2" presStyleCnt="4">
        <dgm:presLayoutVars>
          <dgm:chMax val="0"/>
          <dgm:bulletEnabled val="1"/>
        </dgm:presLayoutVars>
      </dgm:prSet>
      <dgm:spPr/>
    </dgm:pt>
    <dgm:pt modelId="{B54A9DFE-64F9-47B6-B180-A2C856702566}" type="pres">
      <dgm:prSet presAssocID="{85FD28F5-B68F-4020-A56E-8E00BA73E858}" presName="nodeRect" presStyleLbl="alignNode1" presStyleIdx="2" presStyleCnt="4">
        <dgm:presLayoutVars>
          <dgm:bulletEnabled val="1"/>
        </dgm:presLayoutVars>
      </dgm:prSet>
      <dgm:spPr/>
    </dgm:pt>
    <dgm:pt modelId="{0B0CFE2D-03ED-4B38-B337-9CB40F17689E}" type="pres">
      <dgm:prSet presAssocID="{49408F52-F261-45E1-9FAB-C8439633439E}" presName="sibTrans" presStyleCnt="0"/>
      <dgm:spPr/>
    </dgm:pt>
    <dgm:pt modelId="{48BA304D-B8B4-4D62-921B-9BC4733A128C}" type="pres">
      <dgm:prSet presAssocID="{C06B3AB6-0417-4413-BB66-AD75AEC2FA92}" presName="compositeNode" presStyleCnt="0">
        <dgm:presLayoutVars>
          <dgm:bulletEnabled val="1"/>
        </dgm:presLayoutVars>
      </dgm:prSet>
      <dgm:spPr/>
    </dgm:pt>
    <dgm:pt modelId="{580F6793-35E2-4A76-98A9-8BE21CA243FB}" type="pres">
      <dgm:prSet presAssocID="{C06B3AB6-0417-4413-BB66-AD75AEC2FA92}" presName="bgRect" presStyleLbl="alignNode1" presStyleIdx="3" presStyleCnt="4"/>
      <dgm:spPr/>
    </dgm:pt>
    <dgm:pt modelId="{97A77F82-6427-41E4-8DAB-4FD93DF3224A}" type="pres">
      <dgm:prSet presAssocID="{E9A39160-E179-42A1-A4D8-F0348C91E393}" presName="sibTransNodeRect" presStyleLbl="alignNode1" presStyleIdx="3" presStyleCnt="4">
        <dgm:presLayoutVars>
          <dgm:chMax val="0"/>
          <dgm:bulletEnabled val="1"/>
        </dgm:presLayoutVars>
      </dgm:prSet>
      <dgm:spPr/>
    </dgm:pt>
    <dgm:pt modelId="{5A49064B-7C5E-4881-9287-50F795B10623}" type="pres">
      <dgm:prSet presAssocID="{C06B3AB6-0417-4413-BB66-AD75AEC2FA92}" presName="nodeRect" presStyleLbl="alignNode1" presStyleIdx="3" presStyleCnt="4">
        <dgm:presLayoutVars>
          <dgm:bulletEnabled val="1"/>
        </dgm:presLayoutVars>
      </dgm:prSet>
      <dgm:spPr/>
    </dgm:pt>
  </dgm:ptLst>
  <dgm:cxnLst>
    <dgm:cxn modelId="{86D37F26-D9B4-48CE-8E11-7C5F53A3D80C}" type="presOf" srcId="{49408F52-F261-45E1-9FAB-C8439633439E}" destId="{E13D0D4C-2983-433A-85FC-9ACB66A03C1F}" srcOrd="0" destOrd="0" presId="urn:microsoft.com/office/officeart/2016/7/layout/LinearBlockProcessNumbered"/>
    <dgm:cxn modelId="{4A363830-F78A-4013-BCD2-EA19C4ED5A46}" srcId="{A6E6F48D-9AC0-49E1-9C32-6C9CE235634B}" destId="{FD8FDAAF-574C-423C-BAAC-E363FD78993E}" srcOrd="1" destOrd="0" parTransId="{69D0E0F9-BD90-4287-AD2A-D51FA7EDBDF4}" sibTransId="{328216DC-D3CF-42E1-BBF8-3CC85CB3401A}"/>
    <dgm:cxn modelId="{CE3F0B3C-7B9D-4A9F-90F8-40D68DB52ECD}" type="presOf" srcId="{FD8FDAAF-574C-423C-BAAC-E363FD78993E}" destId="{A1CDE5ED-1B5D-45B1-81BD-96FA38401DC8}" srcOrd="0" destOrd="0" presId="urn:microsoft.com/office/officeart/2016/7/layout/LinearBlockProcessNumbered"/>
    <dgm:cxn modelId="{B66D1F40-6AFC-4109-9B6E-624CAE9769DB}" type="presOf" srcId="{328216DC-D3CF-42E1-BBF8-3CC85CB3401A}" destId="{E70104BE-1FC3-4779-9142-4A0005EE71CA}" srcOrd="0" destOrd="0" presId="urn:microsoft.com/office/officeart/2016/7/layout/LinearBlockProcessNumbered"/>
    <dgm:cxn modelId="{950FCC6E-527D-40A2-ACBC-E979F3D7621E}" type="presOf" srcId="{C06B3AB6-0417-4413-BB66-AD75AEC2FA92}" destId="{5A49064B-7C5E-4881-9287-50F795B10623}" srcOrd="1" destOrd="0" presId="urn:microsoft.com/office/officeart/2016/7/layout/LinearBlockProcessNumbered"/>
    <dgm:cxn modelId="{824D9B6F-3848-4805-97A0-F2C0257CDC7E}" srcId="{A6E6F48D-9AC0-49E1-9C32-6C9CE235634B}" destId="{C06B3AB6-0417-4413-BB66-AD75AEC2FA92}" srcOrd="3" destOrd="0" parTransId="{9FB53F54-8786-4B1F-852F-40A5FFC8F4B3}" sibTransId="{E9A39160-E179-42A1-A4D8-F0348C91E393}"/>
    <dgm:cxn modelId="{0F896A77-3E31-4708-9859-EDFCBA26AB55}" type="presOf" srcId="{EA36829A-73A9-40DA-B0C1-77F98F05711E}" destId="{6120B88A-EC27-4376-ABD5-CBD24461F9D3}" srcOrd="1" destOrd="0" presId="urn:microsoft.com/office/officeart/2016/7/layout/LinearBlockProcessNumbered"/>
    <dgm:cxn modelId="{BB887B8D-8841-47C3-A59A-C7F5559FF021}" type="presOf" srcId="{C06B3AB6-0417-4413-BB66-AD75AEC2FA92}" destId="{580F6793-35E2-4A76-98A9-8BE21CA243FB}" srcOrd="0" destOrd="0" presId="urn:microsoft.com/office/officeart/2016/7/layout/LinearBlockProcessNumbered"/>
    <dgm:cxn modelId="{E14096A6-770A-4935-936F-653E8B6CD97C}" type="presOf" srcId="{A0E66F80-C0CD-4197-86D6-3148C6C64930}" destId="{BF90C023-EBC2-4432-BACE-731CE19A0650}" srcOrd="0" destOrd="0" presId="urn:microsoft.com/office/officeart/2016/7/layout/LinearBlockProcessNumbered"/>
    <dgm:cxn modelId="{281E9FAE-550A-44EC-8E35-D4B514DF1E5B}" type="presOf" srcId="{EA36829A-73A9-40DA-B0C1-77F98F05711E}" destId="{CE38D1B2-D358-4A53-92C4-E69B4ABCBA02}" srcOrd="0" destOrd="0" presId="urn:microsoft.com/office/officeart/2016/7/layout/LinearBlockProcessNumbered"/>
    <dgm:cxn modelId="{03AE34BA-9F9C-439F-A22E-D5DB08A72350}" srcId="{A6E6F48D-9AC0-49E1-9C32-6C9CE235634B}" destId="{85FD28F5-B68F-4020-A56E-8E00BA73E858}" srcOrd="2" destOrd="0" parTransId="{05F38900-C1EE-4D14-8FA9-2C1D33FBAAE1}" sibTransId="{49408F52-F261-45E1-9FAB-C8439633439E}"/>
    <dgm:cxn modelId="{4D1873D3-5AB7-4DE0-A026-77BCF58055A4}" type="presOf" srcId="{85FD28F5-B68F-4020-A56E-8E00BA73E858}" destId="{01C3F2C1-A710-4759-82EC-6A6295410A9B}" srcOrd="0" destOrd="0" presId="urn:microsoft.com/office/officeart/2016/7/layout/LinearBlockProcessNumbered"/>
    <dgm:cxn modelId="{544FFBD7-9222-45DA-9793-02E808CE23C9}" type="presOf" srcId="{85FD28F5-B68F-4020-A56E-8E00BA73E858}" destId="{B54A9DFE-64F9-47B6-B180-A2C856702566}" srcOrd="1" destOrd="0" presId="urn:microsoft.com/office/officeart/2016/7/layout/LinearBlockProcessNumbered"/>
    <dgm:cxn modelId="{24B87BE0-45D5-447F-9D7D-2E888E186DEE}" type="presOf" srcId="{A6E6F48D-9AC0-49E1-9C32-6C9CE235634B}" destId="{338A2818-DFAE-4C05-8DAB-6F0DAAC79720}" srcOrd="0" destOrd="0" presId="urn:microsoft.com/office/officeart/2016/7/layout/LinearBlockProcessNumbered"/>
    <dgm:cxn modelId="{F2990EE3-E9D8-4D64-AE6B-A661F0DCEF4D}" type="presOf" srcId="{E9A39160-E179-42A1-A4D8-F0348C91E393}" destId="{97A77F82-6427-41E4-8DAB-4FD93DF3224A}" srcOrd="0" destOrd="0" presId="urn:microsoft.com/office/officeart/2016/7/layout/LinearBlockProcessNumbered"/>
    <dgm:cxn modelId="{7D6306EA-EAFC-4560-A26B-66EDCFDC33E3}" srcId="{A6E6F48D-9AC0-49E1-9C32-6C9CE235634B}" destId="{EA36829A-73A9-40DA-B0C1-77F98F05711E}" srcOrd="0" destOrd="0" parTransId="{EDDA02B8-3D83-4354-ACB5-9B31354B48AD}" sibTransId="{A0E66F80-C0CD-4197-86D6-3148C6C64930}"/>
    <dgm:cxn modelId="{6DB153F8-D68C-4B70-B04F-F4E5C5A3B81D}" type="presOf" srcId="{FD8FDAAF-574C-423C-BAAC-E363FD78993E}" destId="{76871FF3-115F-498D-B1A1-014484D2C272}" srcOrd="1" destOrd="0" presId="urn:microsoft.com/office/officeart/2016/7/layout/LinearBlockProcessNumbered"/>
    <dgm:cxn modelId="{E6F37408-EE6C-4FD6-A4AE-2CE3869480D5}" type="presParOf" srcId="{338A2818-DFAE-4C05-8DAB-6F0DAAC79720}" destId="{31586DC7-3D47-4B59-82E0-11A9016CE006}" srcOrd="0" destOrd="0" presId="urn:microsoft.com/office/officeart/2016/7/layout/LinearBlockProcessNumbered"/>
    <dgm:cxn modelId="{06B2D80D-5A91-4BE6-A1F9-9B226FAEAD42}" type="presParOf" srcId="{31586DC7-3D47-4B59-82E0-11A9016CE006}" destId="{CE38D1B2-D358-4A53-92C4-E69B4ABCBA02}" srcOrd="0" destOrd="0" presId="urn:microsoft.com/office/officeart/2016/7/layout/LinearBlockProcessNumbered"/>
    <dgm:cxn modelId="{2D1DB05B-B8AE-498B-A7E9-117F940D1DBA}" type="presParOf" srcId="{31586DC7-3D47-4B59-82E0-11A9016CE006}" destId="{BF90C023-EBC2-4432-BACE-731CE19A0650}" srcOrd="1" destOrd="0" presId="urn:microsoft.com/office/officeart/2016/7/layout/LinearBlockProcessNumbered"/>
    <dgm:cxn modelId="{F5D7F522-F065-4445-A88E-EEFD11F5CA2A}" type="presParOf" srcId="{31586DC7-3D47-4B59-82E0-11A9016CE006}" destId="{6120B88A-EC27-4376-ABD5-CBD24461F9D3}" srcOrd="2" destOrd="0" presId="urn:microsoft.com/office/officeart/2016/7/layout/LinearBlockProcessNumbered"/>
    <dgm:cxn modelId="{F653670B-6F2D-40EE-857F-132CD1EA24BF}" type="presParOf" srcId="{338A2818-DFAE-4C05-8DAB-6F0DAAC79720}" destId="{A0C80791-FE06-46A6-902F-5A4AC4315535}" srcOrd="1" destOrd="0" presId="urn:microsoft.com/office/officeart/2016/7/layout/LinearBlockProcessNumbered"/>
    <dgm:cxn modelId="{086AE032-4570-4262-8018-1B9ED6520D29}" type="presParOf" srcId="{338A2818-DFAE-4C05-8DAB-6F0DAAC79720}" destId="{8AB82988-521F-48CE-A095-6C9C1CDCD138}" srcOrd="2" destOrd="0" presId="urn:microsoft.com/office/officeart/2016/7/layout/LinearBlockProcessNumbered"/>
    <dgm:cxn modelId="{BAB636E0-83C6-4005-B0C5-FAA1237D4B74}" type="presParOf" srcId="{8AB82988-521F-48CE-A095-6C9C1CDCD138}" destId="{A1CDE5ED-1B5D-45B1-81BD-96FA38401DC8}" srcOrd="0" destOrd="0" presId="urn:microsoft.com/office/officeart/2016/7/layout/LinearBlockProcessNumbered"/>
    <dgm:cxn modelId="{5D9A0D03-F6FD-4C63-96AE-8A17DFC0B006}" type="presParOf" srcId="{8AB82988-521F-48CE-A095-6C9C1CDCD138}" destId="{E70104BE-1FC3-4779-9142-4A0005EE71CA}" srcOrd="1" destOrd="0" presId="urn:microsoft.com/office/officeart/2016/7/layout/LinearBlockProcessNumbered"/>
    <dgm:cxn modelId="{8B2D0401-3B08-4155-B608-0176CDE98DA0}" type="presParOf" srcId="{8AB82988-521F-48CE-A095-6C9C1CDCD138}" destId="{76871FF3-115F-498D-B1A1-014484D2C272}" srcOrd="2" destOrd="0" presId="urn:microsoft.com/office/officeart/2016/7/layout/LinearBlockProcessNumbered"/>
    <dgm:cxn modelId="{26BA594E-DFD1-4607-B619-AEEC68066293}" type="presParOf" srcId="{338A2818-DFAE-4C05-8DAB-6F0DAAC79720}" destId="{4D429492-3664-469F-A712-52F348F41187}" srcOrd="3" destOrd="0" presId="urn:microsoft.com/office/officeart/2016/7/layout/LinearBlockProcessNumbered"/>
    <dgm:cxn modelId="{E66D7B73-1E6F-4A37-A74C-0D54E5019D96}" type="presParOf" srcId="{338A2818-DFAE-4C05-8DAB-6F0DAAC79720}" destId="{76B2A7CB-9A65-4F6E-8C9A-9E7EF5AF9D39}" srcOrd="4" destOrd="0" presId="urn:microsoft.com/office/officeart/2016/7/layout/LinearBlockProcessNumbered"/>
    <dgm:cxn modelId="{C53A2E92-3E11-4491-80A9-6E23C45E7DC0}" type="presParOf" srcId="{76B2A7CB-9A65-4F6E-8C9A-9E7EF5AF9D39}" destId="{01C3F2C1-A710-4759-82EC-6A6295410A9B}" srcOrd="0" destOrd="0" presId="urn:microsoft.com/office/officeart/2016/7/layout/LinearBlockProcessNumbered"/>
    <dgm:cxn modelId="{DCCC41CC-94BA-4DBF-BD23-A2DC9CEEA3DF}" type="presParOf" srcId="{76B2A7CB-9A65-4F6E-8C9A-9E7EF5AF9D39}" destId="{E13D0D4C-2983-433A-85FC-9ACB66A03C1F}" srcOrd="1" destOrd="0" presId="urn:microsoft.com/office/officeart/2016/7/layout/LinearBlockProcessNumbered"/>
    <dgm:cxn modelId="{6C7A3EEB-61D3-4169-90C0-F08A6B3D339B}" type="presParOf" srcId="{76B2A7CB-9A65-4F6E-8C9A-9E7EF5AF9D39}" destId="{B54A9DFE-64F9-47B6-B180-A2C856702566}" srcOrd="2" destOrd="0" presId="urn:microsoft.com/office/officeart/2016/7/layout/LinearBlockProcessNumbered"/>
    <dgm:cxn modelId="{E73AC23D-F02F-4812-BA05-D04652983F17}" type="presParOf" srcId="{338A2818-DFAE-4C05-8DAB-6F0DAAC79720}" destId="{0B0CFE2D-03ED-4B38-B337-9CB40F17689E}" srcOrd="5" destOrd="0" presId="urn:microsoft.com/office/officeart/2016/7/layout/LinearBlockProcessNumbered"/>
    <dgm:cxn modelId="{7A297B7F-ABBB-4D0B-9C25-30AF0EE11806}" type="presParOf" srcId="{338A2818-DFAE-4C05-8DAB-6F0DAAC79720}" destId="{48BA304D-B8B4-4D62-921B-9BC4733A128C}" srcOrd="6" destOrd="0" presId="urn:microsoft.com/office/officeart/2016/7/layout/LinearBlockProcessNumbered"/>
    <dgm:cxn modelId="{82324BD9-238B-4D43-8EFE-E94FFDC4D7AF}" type="presParOf" srcId="{48BA304D-B8B4-4D62-921B-9BC4733A128C}" destId="{580F6793-35E2-4A76-98A9-8BE21CA243FB}" srcOrd="0" destOrd="0" presId="urn:microsoft.com/office/officeart/2016/7/layout/LinearBlockProcessNumbered"/>
    <dgm:cxn modelId="{2D4241C7-520F-4C64-BB23-1E6DB23D35B5}" type="presParOf" srcId="{48BA304D-B8B4-4D62-921B-9BC4733A128C}" destId="{97A77F82-6427-41E4-8DAB-4FD93DF3224A}" srcOrd="1" destOrd="0" presId="urn:microsoft.com/office/officeart/2016/7/layout/LinearBlockProcessNumbered"/>
    <dgm:cxn modelId="{3BFB7A2F-5A34-4FC7-91FE-CED7B83D1756}" type="presParOf" srcId="{48BA304D-B8B4-4D62-921B-9BC4733A128C}" destId="{5A49064B-7C5E-4881-9287-50F795B1062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B9B7B-21A4-450B-A416-53E3C573656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99F76F9-D33F-4D42-AB5A-C0FBE78E3D28}">
      <dgm:prSet/>
      <dgm:spPr/>
      <dgm:t>
        <a:bodyPr/>
        <a:lstStyle/>
        <a:p>
          <a:r>
            <a:rPr lang="en-US" dirty="0"/>
            <a:t>1 out of 10 children are sexually abused before their 18</a:t>
          </a:r>
          <a:r>
            <a:rPr lang="en-US" baseline="30000" dirty="0"/>
            <a:t>th</a:t>
          </a:r>
          <a:r>
            <a:rPr lang="en-US" dirty="0"/>
            <a:t> birthday</a:t>
          </a:r>
        </a:p>
      </dgm:t>
    </dgm:pt>
    <dgm:pt modelId="{426FDA84-FE2C-4895-87BE-FD4536384062}" type="parTrans" cxnId="{ED75DB70-78E4-4DC6-942F-5C8A0A88C161}">
      <dgm:prSet/>
      <dgm:spPr/>
      <dgm:t>
        <a:bodyPr/>
        <a:lstStyle/>
        <a:p>
          <a:endParaRPr lang="en-US"/>
        </a:p>
      </dgm:t>
    </dgm:pt>
    <dgm:pt modelId="{13E61376-3B9F-4E75-ABD7-E44BDFF63FFE}" type="sibTrans" cxnId="{ED75DB70-78E4-4DC6-942F-5C8A0A88C161}">
      <dgm:prSet/>
      <dgm:spPr/>
      <dgm:t>
        <a:bodyPr/>
        <a:lstStyle/>
        <a:p>
          <a:endParaRPr lang="en-US"/>
        </a:p>
      </dgm:t>
    </dgm:pt>
    <dgm:pt modelId="{968913B8-DE9D-4DC3-A01F-0DFED7FCFC17}">
      <dgm:prSet/>
      <dgm:spPr/>
      <dgm:t>
        <a:bodyPr/>
        <a:lstStyle/>
        <a:p>
          <a:r>
            <a:rPr lang="en-US"/>
            <a:t>90% of children who are sexually abused are abused by a family member or someone they know</a:t>
          </a:r>
        </a:p>
      </dgm:t>
    </dgm:pt>
    <dgm:pt modelId="{23BBD89F-7C53-4CA3-BDDD-E0622BC143BA}" type="parTrans" cxnId="{7EC8EBA6-BB37-4D77-B36D-6B181855E053}">
      <dgm:prSet/>
      <dgm:spPr/>
      <dgm:t>
        <a:bodyPr/>
        <a:lstStyle/>
        <a:p>
          <a:endParaRPr lang="en-US"/>
        </a:p>
      </dgm:t>
    </dgm:pt>
    <dgm:pt modelId="{7140EC23-F28B-4A5D-93A6-FA9F5D19F95D}" type="sibTrans" cxnId="{7EC8EBA6-BB37-4D77-B36D-6B181855E053}">
      <dgm:prSet/>
      <dgm:spPr/>
      <dgm:t>
        <a:bodyPr/>
        <a:lstStyle/>
        <a:p>
          <a:endParaRPr lang="en-US"/>
        </a:p>
      </dgm:t>
    </dgm:pt>
    <dgm:pt modelId="{F12DBA19-AAB9-4AA9-9EE0-A8418F986FC3}">
      <dgm:prSet/>
      <dgm:spPr/>
      <dgm:t>
        <a:bodyPr/>
        <a:lstStyle/>
        <a:p>
          <a:r>
            <a:rPr lang="en-US" dirty="0"/>
            <a:t>35% of child victims are 11 years old or younger.</a:t>
          </a:r>
        </a:p>
      </dgm:t>
    </dgm:pt>
    <dgm:pt modelId="{633351F1-C346-4526-AE65-AF4539908E1A}" type="parTrans" cxnId="{EC075ED5-D433-4089-A694-8FB5B9C9B51D}">
      <dgm:prSet/>
      <dgm:spPr/>
      <dgm:t>
        <a:bodyPr/>
        <a:lstStyle/>
        <a:p>
          <a:endParaRPr lang="en-US"/>
        </a:p>
      </dgm:t>
    </dgm:pt>
    <dgm:pt modelId="{C900FD0E-4A93-4A62-AF92-85A01A6D04B8}" type="sibTrans" cxnId="{EC075ED5-D433-4089-A694-8FB5B9C9B51D}">
      <dgm:prSet/>
      <dgm:spPr/>
      <dgm:t>
        <a:bodyPr/>
        <a:lstStyle/>
        <a:p>
          <a:endParaRPr lang="en-US"/>
        </a:p>
      </dgm:t>
    </dgm:pt>
    <dgm:pt modelId="{0BBF21D3-7155-4FEF-95B7-66CB140B2692}">
      <dgm:prSet/>
      <dgm:spPr/>
      <dgm:t>
        <a:bodyPr/>
        <a:lstStyle/>
        <a:p>
          <a:r>
            <a:rPr lang="en-US" dirty="0"/>
            <a:t>Youth are the victims of 66% of all sexual offenses reported to law enforcement.</a:t>
          </a:r>
        </a:p>
      </dgm:t>
    </dgm:pt>
    <dgm:pt modelId="{CE59D0D9-56F6-4CC5-A3BA-592C1EC5664C}" type="parTrans" cxnId="{85AF21F9-C906-42F3-95FA-968C0E6A16A1}">
      <dgm:prSet/>
      <dgm:spPr/>
      <dgm:t>
        <a:bodyPr/>
        <a:lstStyle/>
        <a:p>
          <a:endParaRPr lang="en-US"/>
        </a:p>
      </dgm:t>
    </dgm:pt>
    <dgm:pt modelId="{B59463E9-906C-470F-A916-6FD41A07A01B}" type="sibTrans" cxnId="{85AF21F9-C906-42F3-95FA-968C0E6A16A1}">
      <dgm:prSet/>
      <dgm:spPr/>
      <dgm:t>
        <a:bodyPr/>
        <a:lstStyle/>
        <a:p>
          <a:endParaRPr lang="en-US"/>
        </a:p>
      </dgm:t>
    </dgm:pt>
    <dgm:pt modelId="{A6CB8674-BF6B-4581-A9C1-BC0DD5F732F5}">
      <dgm:prSet/>
      <dgm:spPr/>
      <dgm:t>
        <a:bodyPr/>
        <a:lstStyle/>
        <a:p>
          <a:r>
            <a:rPr lang="en-US" dirty="0"/>
            <a:t>Less than 2% of sexual abuse allegations are false</a:t>
          </a:r>
        </a:p>
      </dgm:t>
    </dgm:pt>
    <dgm:pt modelId="{7572B7F7-EF88-443F-8B27-BB96F0178F81}" type="parTrans" cxnId="{57DCB11D-1CB4-452B-BB7A-A431B04BE8A0}">
      <dgm:prSet/>
      <dgm:spPr/>
      <dgm:t>
        <a:bodyPr/>
        <a:lstStyle/>
        <a:p>
          <a:endParaRPr lang="en-US"/>
        </a:p>
      </dgm:t>
    </dgm:pt>
    <dgm:pt modelId="{5983EC0B-B112-4678-9841-4225ABB9003D}" type="sibTrans" cxnId="{57DCB11D-1CB4-452B-BB7A-A431B04BE8A0}">
      <dgm:prSet/>
      <dgm:spPr/>
      <dgm:t>
        <a:bodyPr/>
        <a:lstStyle/>
        <a:p>
          <a:endParaRPr lang="en-US"/>
        </a:p>
      </dgm:t>
    </dgm:pt>
    <dgm:pt modelId="{C052DCB8-686F-4EC9-AD67-B555B9CBC760}" type="pres">
      <dgm:prSet presAssocID="{971B9B7B-21A4-450B-A416-53E3C5736563}" presName="linear" presStyleCnt="0">
        <dgm:presLayoutVars>
          <dgm:animLvl val="lvl"/>
          <dgm:resizeHandles val="exact"/>
        </dgm:presLayoutVars>
      </dgm:prSet>
      <dgm:spPr/>
    </dgm:pt>
    <dgm:pt modelId="{9D5DFA89-828E-4115-9592-985CE67026EB}" type="pres">
      <dgm:prSet presAssocID="{099F76F9-D33F-4D42-AB5A-C0FBE78E3D28}" presName="parentText" presStyleLbl="node1" presStyleIdx="0" presStyleCnt="5">
        <dgm:presLayoutVars>
          <dgm:chMax val="0"/>
          <dgm:bulletEnabled val="1"/>
        </dgm:presLayoutVars>
      </dgm:prSet>
      <dgm:spPr/>
    </dgm:pt>
    <dgm:pt modelId="{19047F3E-AE8D-4D9A-BA01-3CA8BA5571F1}" type="pres">
      <dgm:prSet presAssocID="{13E61376-3B9F-4E75-ABD7-E44BDFF63FFE}" presName="spacer" presStyleCnt="0"/>
      <dgm:spPr/>
    </dgm:pt>
    <dgm:pt modelId="{92EB0616-4B79-47C6-B140-DE3226A5923D}" type="pres">
      <dgm:prSet presAssocID="{968913B8-DE9D-4DC3-A01F-0DFED7FCFC17}" presName="parentText" presStyleLbl="node1" presStyleIdx="1" presStyleCnt="5">
        <dgm:presLayoutVars>
          <dgm:chMax val="0"/>
          <dgm:bulletEnabled val="1"/>
        </dgm:presLayoutVars>
      </dgm:prSet>
      <dgm:spPr/>
    </dgm:pt>
    <dgm:pt modelId="{6EF085AD-B017-4A08-801A-BC3562247A03}" type="pres">
      <dgm:prSet presAssocID="{7140EC23-F28B-4A5D-93A6-FA9F5D19F95D}" presName="spacer" presStyleCnt="0"/>
      <dgm:spPr/>
    </dgm:pt>
    <dgm:pt modelId="{16EB0A86-C1E2-4D7F-8C18-364A30322B38}" type="pres">
      <dgm:prSet presAssocID="{F12DBA19-AAB9-4AA9-9EE0-A8418F986FC3}" presName="parentText" presStyleLbl="node1" presStyleIdx="2" presStyleCnt="5">
        <dgm:presLayoutVars>
          <dgm:chMax val="0"/>
          <dgm:bulletEnabled val="1"/>
        </dgm:presLayoutVars>
      </dgm:prSet>
      <dgm:spPr/>
    </dgm:pt>
    <dgm:pt modelId="{9994705B-94EF-47E4-BA81-D7AF7A712E26}" type="pres">
      <dgm:prSet presAssocID="{C900FD0E-4A93-4A62-AF92-85A01A6D04B8}" presName="spacer" presStyleCnt="0"/>
      <dgm:spPr/>
    </dgm:pt>
    <dgm:pt modelId="{B512FF6B-5B4C-48F6-879C-4D569FD84229}" type="pres">
      <dgm:prSet presAssocID="{0BBF21D3-7155-4FEF-95B7-66CB140B2692}" presName="parentText" presStyleLbl="node1" presStyleIdx="3" presStyleCnt="5">
        <dgm:presLayoutVars>
          <dgm:chMax val="0"/>
          <dgm:bulletEnabled val="1"/>
        </dgm:presLayoutVars>
      </dgm:prSet>
      <dgm:spPr/>
    </dgm:pt>
    <dgm:pt modelId="{0D5FF864-7C91-435C-AF60-B3A86ACB1970}" type="pres">
      <dgm:prSet presAssocID="{B59463E9-906C-470F-A916-6FD41A07A01B}" presName="spacer" presStyleCnt="0"/>
      <dgm:spPr/>
    </dgm:pt>
    <dgm:pt modelId="{CEED59B6-99D1-4A18-A1F5-00CFFA2ED672}" type="pres">
      <dgm:prSet presAssocID="{A6CB8674-BF6B-4581-A9C1-BC0DD5F732F5}" presName="parentText" presStyleLbl="node1" presStyleIdx="4" presStyleCnt="5">
        <dgm:presLayoutVars>
          <dgm:chMax val="0"/>
          <dgm:bulletEnabled val="1"/>
        </dgm:presLayoutVars>
      </dgm:prSet>
      <dgm:spPr/>
    </dgm:pt>
  </dgm:ptLst>
  <dgm:cxnLst>
    <dgm:cxn modelId="{57DCB11D-1CB4-452B-BB7A-A431B04BE8A0}" srcId="{971B9B7B-21A4-450B-A416-53E3C5736563}" destId="{A6CB8674-BF6B-4581-A9C1-BC0DD5F732F5}" srcOrd="4" destOrd="0" parTransId="{7572B7F7-EF88-443F-8B27-BB96F0178F81}" sibTransId="{5983EC0B-B112-4678-9841-4225ABB9003D}"/>
    <dgm:cxn modelId="{E7C18B30-4798-454F-B7A4-53F6D2B24FB5}" type="presOf" srcId="{A6CB8674-BF6B-4581-A9C1-BC0DD5F732F5}" destId="{CEED59B6-99D1-4A18-A1F5-00CFFA2ED672}" srcOrd="0" destOrd="0" presId="urn:microsoft.com/office/officeart/2005/8/layout/vList2"/>
    <dgm:cxn modelId="{F967B350-1913-4975-B5F4-6AD396928077}" type="presOf" srcId="{099F76F9-D33F-4D42-AB5A-C0FBE78E3D28}" destId="{9D5DFA89-828E-4115-9592-985CE67026EB}" srcOrd="0" destOrd="0" presId="urn:microsoft.com/office/officeart/2005/8/layout/vList2"/>
    <dgm:cxn modelId="{ED75DB70-78E4-4DC6-942F-5C8A0A88C161}" srcId="{971B9B7B-21A4-450B-A416-53E3C5736563}" destId="{099F76F9-D33F-4D42-AB5A-C0FBE78E3D28}" srcOrd="0" destOrd="0" parTransId="{426FDA84-FE2C-4895-87BE-FD4536384062}" sibTransId="{13E61376-3B9F-4E75-ABD7-E44BDFF63FFE}"/>
    <dgm:cxn modelId="{DD802C51-78C3-4330-A5FC-6B21FC3E69A0}" type="presOf" srcId="{F12DBA19-AAB9-4AA9-9EE0-A8418F986FC3}" destId="{16EB0A86-C1E2-4D7F-8C18-364A30322B38}" srcOrd="0" destOrd="0" presId="urn:microsoft.com/office/officeart/2005/8/layout/vList2"/>
    <dgm:cxn modelId="{F5BB9B72-201F-4A85-A6A7-42B0351A2312}" type="presOf" srcId="{971B9B7B-21A4-450B-A416-53E3C5736563}" destId="{C052DCB8-686F-4EC9-AD67-B555B9CBC760}" srcOrd="0" destOrd="0" presId="urn:microsoft.com/office/officeart/2005/8/layout/vList2"/>
    <dgm:cxn modelId="{7EC8EBA6-BB37-4D77-B36D-6B181855E053}" srcId="{971B9B7B-21A4-450B-A416-53E3C5736563}" destId="{968913B8-DE9D-4DC3-A01F-0DFED7FCFC17}" srcOrd="1" destOrd="0" parTransId="{23BBD89F-7C53-4CA3-BDDD-E0622BC143BA}" sibTransId="{7140EC23-F28B-4A5D-93A6-FA9F5D19F95D}"/>
    <dgm:cxn modelId="{0393BDB4-276B-41B7-8EE1-4B606EA50882}" type="presOf" srcId="{0BBF21D3-7155-4FEF-95B7-66CB140B2692}" destId="{B512FF6B-5B4C-48F6-879C-4D569FD84229}" srcOrd="0" destOrd="0" presId="urn:microsoft.com/office/officeart/2005/8/layout/vList2"/>
    <dgm:cxn modelId="{EC075ED5-D433-4089-A694-8FB5B9C9B51D}" srcId="{971B9B7B-21A4-450B-A416-53E3C5736563}" destId="{F12DBA19-AAB9-4AA9-9EE0-A8418F986FC3}" srcOrd="2" destOrd="0" parTransId="{633351F1-C346-4526-AE65-AF4539908E1A}" sibTransId="{C900FD0E-4A93-4A62-AF92-85A01A6D04B8}"/>
    <dgm:cxn modelId="{AA2EC1EA-1205-4BA0-ADAC-6530627707C2}" type="presOf" srcId="{968913B8-DE9D-4DC3-A01F-0DFED7FCFC17}" destId="{92EB0616-4B79-47C6-B140-DE3226A5923D}" srcOrd="0" destOrd="0" presId="urn:microsoft.com/office/officeart/2005/8/layout/vList2"/>
    <dgm:cxn modelId="{85AF21F9-C906-42F3-95FA-968C0E6A16A1}" srcId="{971B9B7B-21A4-450B-A416-53E3C5736563}" destId="{0BBF21D3-7155-4FEF-95B7-66CB140B2692}" srcOrd="3" destOrd="0" parTransId="{CE59D0D9-56F6-4CC5-A3BA-592C1EC5664C}" sibTransId="{B59463E9-906C-470F-A916-6FD41A07A01B}"/>
    <dgm:cxn modelId="{32D0354F-8467-421C-9674-66DF7090B2FF}" type="presParOf" srcId="{C052DCB8-686F-4EC9-AD67-B555B9CBC760}" destId="{9D5DFA89-828E-4115-9592-985CE67026EB}" srcOrd="0" destOrd="0" presId="urn:microsoft.com/office/officeart/2005/8/layout/vList2"/>
    <dgm:cxn modelId="{9D91C31A-42DE-427A-B789-098BBCD769B7}" type="presParOf" srcId="{C052DCB8-686F-4EC9-AD67-B555B9CBC760}" destId="{19047F3E-AE8D-4D9A-BA01-3CA8BA5571F1}" srcOrd="1" destOrd="0" presId="urn:microsoft.com/office/officeart/2005/8/layout/vList2"/>
    <dgm:cxn modelId="{908D8FEC-57BE-44CA-86C0-54B70CD43E01}" type="presParOf" srcId="{C052DCB8-686F-4EC9-AD67-B555B9CBC760}" destId="{92EB0616-4B79-47C6-B140-DE3226A5923D}" srcOrd="2" destOrd="0" presId="urn:microsoft.com/office/officeart/2005/8/layout/vList2"/>
    <dgm:cxn modelId="{00B8E40D-DD55-4655-92F8-1FA6DF38D534}" type="presParOf" srcId="{C052DCB8-686F-4EC9-AD67-B555B9CBC760}" destId="{6EF085AD-B017-4A08-801A-BC3562247A03}" srcOrd="3" destOrd="0" presId="urn:microsoft.com/office/officeart/2005/8/layout/vList2"/>
    <dgm:cxn modelId="{10773E2A-1933-4A35-A550-38A3CC43C39A}" type="presParOf" srcId="{C052DCB8-686F-4EC9-AD67-B555B9CBC760}" destId="{16EB0A86-C1E2-4D7F-8C18-364A30322B38}" srcOrd="4" destOrd="0" presId="urn:microsoft.com/office/officeart/2005/8/layout/vList2"/>
    <dgm:cxn modelId="{F3B7C75A-5A3C-4BAD-A59C-05F99BDD3125}" type="presParOf" srcId="{C052DCB8-686F-4EC9-AD67-B555B9CBC760}" destId="{9994705B-94EF-47E4-BA81-D7AF7A712E26}" srcOrd="5" destOrd="0" presId="urn:microsoft.com/office/officeart/2005/8/layout/vList2"/>
    <dgm:cxn modelId="{8A441995-E173-48F7-8CA4-4E852ABBD229}" type="presParOf" srcId="{C052DCB8-686F-4EC9-AD67-B555B9CBC760}" destId="{B512FF6B-5B4C-48F6-879C-4D569FD84229}" srcOrd="6" destOrd="0" presId="urn:microsoft.com/office/officeart/2005/8/layout/vList2"/>
    <dgm:cxn modelId="{0A0F6FA3-EFC5-4295-A688-7BEAB7D8F6A2}" type="presParOf" srcId="{C052DCB8-686F-4EC9-AD67-B555B9CBC760}" destId="{0D5FF864-7C91-435C-AF60-B3A86ACB1970}" srcOrd="7" destOrd="0" presId="urn:microsoft.com/office/officeart/2005/8/layout/vList2"/>
    <dgm:cxn modelId="{FF5931B1-D4CF-45C4-9DC1-C98C138A2EB5}" type="presParOf" srcId="{C052DCB8-686F-4EC9-AD67-B555B9CBC760}" destId="{CEED59B6-99D1-4A18-A1F5-00CFFA2ED6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E163E7-EF0A-4D62-B99D-2E9A62E5D93C}" type="doc">
      <dgm:prSet loTypeId="urn:microsoft.com/office/officeart/2005/8/layout/radial1" loCatId="relationship" qsTypeId="urn:microsoft.com/office/officeart/2005/8/quickstyle/simple5" qsCatId="simple" csTypeId="urn:microsoft.com/office/officeart/2005/8/colors/accent3_2" csCatId="accent3" phldr="1"/>
      <dgm:spPr/>
      <dgm:t>
        <a:bodyPr/>
        <a:lstStyle/>
        <a:p>
          <a:endParaRPr lang="en-US"/>
        </a:p>
      </dgm:t>
    </dgm:pt>
    <dgm:pt modelId="{B8237356-EB2A-426D-B336-1BA2AAF2175C}">
      <dgm:prSet phldrT="[Text]"/>
      <dgm:spPr/>
      <dgm:t>
        <a:bodyPr/>
        <a:lstStyle/>
        <a:p>
          <a:r>
            <a:rPr lang="en-US"/>
            <a:t>Neglect</a:t>
          </a:r>
        </a:p>
      </dgm:t>
    </dgm:pt>
    <dgm:pt modelId="{D18474C2-22D0-4E9D-9CF3-AC9A2B471AAC}" type="parTrans" cxnId="{944391B6-463C-4A6D-BC19-4488CDD797C9}">
      <dgm:prSet/>
      <dgm:spPr/>
      <dgm:t>
        <a:bodyPr/>
        <a:lstStyle/>
        <a:p>
          <a:endParaRPr lang="en-US"/>
        </a:p>
      </dgm:t>
    </dgm:pt>
    <dgm:pt modelId="{AC8BF996-0C46-46F1-9DC3-3A4E59FA07FF}" type="sibTrans" cxnId="{944391B6-463C-4A6D-BC19-4488CDD797C9}">
      <dgm:prSet/>
      <dgm:spPr/>
      <dgm:t>
        <a:bodyPr/>
        <a:lstStyle/>
        <a:p>
          <a:endParaRPr lang="en-US"/>
        </a:p>
      </dgm:t>
    </dgm:pt>
    <dgm:pt modelId="{EFC3CB5C-667A-4EB0-B037-950C1F6D9D68}">
      <dgm:prSet phldrT="[Text]"/>
      <dgm:spPr/>
      <dgm:t>
        <a:bodyPr/>
        <a:lstStyle/>
        <a:p>
          <a:r>
            <a:rPr lang="en-US"/>
            <a:t>Physical</a:t>
          </a:r>
        </a:p>
      </dgm:t>
    </dgm:pt>
    <dgm:pt modelId="{8FCA937E-AD12-428A-AFEE-7A1E991D9BFC}" type="parTrans" cxnId="{078CAC96-0E13-4485-8844-099B821299D5}">
      <dgm:prSet/>
      <dgm:spPr/>
      <dgm:t>
        <a:bodyPr/>
        <a:lstStyle/>
        <a:p>
          <a:endParaRPr lang="en-US"/>
        </a:p>
      </dgm:t>
    </dgm:pt>
    <dgm:pt modelId="{085568EA-47E9-471D-9F8F-B608ED07994D}" type="sibTrans" cxnId="{078CAC96-0E13-4485-8844-099B821299D5}">
      <dgm:prSet/>
      <dgm:spPr/>
      <dgm:t>
        <a:bodyPr/>
        <a:lstStyle/>
        <a:p>
          <a:endParaRPr lang="en-US"/>
        </a:p>
      </dgm:t>
    </dgm:pt>
    <dgm:pt modelId="{5F3E00CB-A61F-4FA5-88D9-F82C8358949F}">
      <dgm:prSet phldrT="[Text]"/>
      <dgm:spPr/>
      <dgm:t>
        <a:bodyPr/>
        <a:lstStyle/>
        <a:p>
          <a:r>
            <a:rPr lang="en-US"/>
            <a:t>Emotional</a:t>
          </a:r>
        </a:p>
      </dgm:t>
    </dgm:pt>
    <dgm:pt modelId="{A9B81D03-4872-4B4B-BA55-4E9CFA336AC5}" type="parTrans" cxnId="{DC352749-F8CC-448F-B884-33051DEC7D09}">
      <dgm:prSet/>
      <dgm:spPr/>
      <dgm:t>
        <a:bodyPr/>
        <a:lstStyle/>
        <a:p>
          <a:endParaRPr lang="en-US"/>
        </a:p>
      </dgm:t>
    </dgm:pt>
    <dgm:pt modelId="{6C9EA9D2-0FFF-426D-9D98-BE2C56A12369}" type="sibTrans" cxnId="{DC352749-F8CC-448F-B884-33051DEC7D09}">
      <dgm:prSet/>
      <dgm:spPr/>
      <dgm:t>
        <a:bodyPr/>
        <a:lstStyle/>
        <a:p>
          <a:endParaRPr lang="en-US"/>
        </a:p>
      </dgm:t>
    </dgm:pt>
    <dgm:pt modelId="{F9EAC09B-3D33-4F3E-86E5-F57B24743E37}">
      <dgm:prSet phldrT="[Text]"/>
      <dgm:spPr/>
      <dgm:t>
        <a:bodyPr/>
        <a:lstStyle/>
        <a:p>
          <a:r>
            <a:rPr lang="en-US"/>
            <a:t>Educational</a:t>
          </a:r>
        </a:p>
      </dgm:t>
    </dgm:pt>
    <dgm:pt modelId="{AB51DBFF-735A-4E0C-B288-1C5176C34F33}" type="parTrans" cxnId="{1B6FCD34-9341-44D3-9E6C-AAA72C897FFB}">
      <dgm:prSet/>
      <dgm:spPr/>
      <dgm:t>
        <a:bodyPr/>
        <a:lstStyle/>
        <a:p>
          <a:endParaRPr lang="en-US"/>
        </a:p>
      </dgm:t>
    </dgm:pt>
    <dgm:pt modelId="{1AD15DB8-38C6-41F1-A163-2A13DCF8CC78}" type="sibTrans" cxnId="{1B6FCD34-9341-44D3-9E6C-AAA72C897FFB}">
      <dgm:prSet/>
      <dgm:spPr/>
      <dgm:t>
        <a:bodyPr/>
        <a:lstStyle/>
        <a:p>
          <a:endParaRPr lang="en-US"/>
        </a:p>
      </dgm:t>
    </dgm:pt>
    <dgm:pt modelId="{752E3425-9218-4B0B-9046-9DA050045C51}">
      <dgm:prSet phldrT="[Text]"/>
      <dgm:spPr/>
      <dgm:t>
        <a:bodyPr/>
        <a:lstStyle/>
        <a:p>
          <a:r>
            <a:rPr lang="en-US"/>
            <a:t>Medical</a:t>
          </a:r>
        </a:p>
      </dgm:t>
    </dgm:pt>
    <dgm:pt modelId="{6D5F549C-95CD-4C58-94FC-EDD24BB1BA17}" type="parTrans" cxnId="{F564FA7B-A328-4B7A-B88A-CC29D2A05958}">
      <dgm:prSet/>
      <dgm:spPr/>
      <dgm:t>
        <a:bodyPr/>
        <a:lstStyle/>
        <a:p>
          <a:endParaRPr lang="en-US"/>
        </a:p>
      </dgm:t>
    </dgm:pt>
    <dgm:pt modelId="{AB984C09-6684-47D6-ADCC-4E7A1C20AF73}" type="sibTrans" cxnId="{F564FA7B-A328-4B7A-B88A-CC29D2A05958}">
      <dgm:prSet/>
      <dgm:spPr/>
      <dgm:t>
        <a:bodyPr/>
        <a:lstStyle/>
        <a:p>
          <a:endParaRPr lang="en-US"/>
        </a:p>
      </dgm:t>
    </dgm:pt>
    <dgm:pt modelId="{62BB2ED5-BDAF-45F4-91CA-F977EC8E84E9}" type="pres">
      <dgm:prSet presAssocID="{34E163E7-EF0A-4D62-B99D-2E9A62E5D93C}" presName="cycle" presStyleCnt="0">
        <dgm:presLayoutVars>
          <dgm:chMax val="1"/>
          <dgm:dir/>
          <dgm:animLvl val="ctr"/>
          <dgm:resizeHandles val="exact"/>
        </dgm:presLayoutVars>
      </dgm:prSet>
      <dgm:spPr/>
    </dgm:pt>
    <dgm:pt modelId="{2AC4333A-F54E-408E-BF53-43EA15F64D1B}" type="pres">
      <dgm:prSet presAssocID="{B8237356-EB2A-426D-B336-1BA2AAF2175C}" presName="centerShape" presStyleLbl="node0" presStyleIdx="0" presStyleCnt="1"/>
      <dgm:spPr/>
    </dgm:pt>
    <dgm:pt modelId="{6FA81BD8-4835-4869-B951-7EB464D7C0E3}" type="pres">
      <dgm:prSet presAssocID="{8FCA937E-AD12-428A-AFEE-7A1E991D9BFC}" presName="Name9" presStyleLbl="parChTrans1D2" presStyleIdx="0" presStyleCnt="4"/>
      <dgm:spPr/>
    </dgm:pt>
    <dgm:pt modelId="{CADC85C6-63E8-494A-8883-C4274E8088AF}" type="pres">
      <dgm:prSet presAssocID="{8FCA937E-AD12-428A-AFEE-7A1E991D9BFC}" presName="connTx" presStyleLbl="parChTrans1D2" presStyleIdx="0" presStyleCnt="4"/>
      <dgm:spPr/>
    </dgm:pt>
    <dgm:pt modelId="{02B76C87-ABCE-4A4D-BA50-4D69E53FAAD1}" type="pres">
      <dgm:prSet presAssocID="{EFC3CB5C-667A-4EB0-B037-950C1F6D9D68}" presName="node" presStyleLbl="node1" presStyleIdx="0" presStyleCnt="4">
        <dgm:presLayoutVars>
          <dgm:bulletEnabled val="1"/>
        </dgm:presLayoutVars>
      </dgm:prSet>
      <dgm:spPr/>
    </dgm:pt>
    <dgm:pt modelId="{4BAEDAE0-28C4-4F2C-BA40-5547E290263E}" type="pres">
      <dgm:prSet presAssocID="{A9B81D03-4872-4B4B-BA55-4E9CFA336AC5}" presName="Name9" presStyleLbl="parChTrans1D2" presStyleIdx="1" presStyleCnt="4"/>
      <dgm:spPr/>
    </dgm:pt>
    <dgm:pt modelId="{A89F77A5-FEA0-4D1A-A417-4F72EA36052C}" type="pres">
      <dgm:prSet presAssocID="{A9B81D03-4872-4B4B-BA55-4E9CFA336AC5}" presName="connTx" presStyleLbl="parChTrans1D2" presStyleIdx="1" presStyleCnt="4"/>
      <dgm:spPr/>
    </dgm:pt>
    <dgm:pt modelId="{13143588-B6F2-44A8-805F-D1BD4E7E0F45}" type="pres">
      <dgm:prSet presAssocID="{5F3E00CB-A61F-4FA5-88D9-F82C8358949F}" presName="node" presStyleLbl="node1" presStyleIdx="1" presStyleCnt="4">
        <dgm:presLayoutVars>
          <dgm:bulletEnabled val="1"/>
        </dgm:presLayoutVars>
      </dgm:prSet>
      <dgm:spPr/>
    </dgm:pt>
    <dgm:pt modelId="{C3C50A9A-879B-435A-9565-A2D3D1F8565F}" type="pres">
      <dgm:prSet presAssocID="{AB51DBFF-735A-4E0C-B288-1C5176C34F33}" presName="Name9" presStyleLbl="parChTrans1D2" presStyleIdx="2" presStyleCnt="4"/>
      <dgm:spPr/>
    </dgm:pt>
    <dgm:pt modelId="{062FEB81-1805-4D2D-8189-4487CF1CD193}" type="pres">
      <dgm:prSet presAssocID="{AB51DBFF-735A-4E0C-B288-1C5176C34F33}" presName="connTx" presStyleLbl="parChTrans1D2" presStyleIdx="2" presStyleCnt="4"/>
      <dgm:spPr/>
    </dgm:pt>
    <dgm:pt modelId="{5F9F94E4-89E2-4361-B898-EB5E584ABBFC}" type="pres">
      <dgm:prSet presAssocID="{F9EAC09B-3D33-4F3E-86E5-F57B24743E37}" presName="node" presStyleLbl="node1" presStyleIdx="2" presStyleCnt="4">
        <dgm:presLayoutVars>
          <dgm:bulletEnabled val="1"/>
        </dgm:presLayoutVars>
      </dgm:prSet>
      <dgm:spPr/>
    </dgm:pt>
    <dgm:pt modelId="{8F039C76-5708-469A-B175-100AF77417D8}" type="pres">
      <dgm:prSet presAssocID="{6D5F549C-95CD-4C58-94FC-EDD24BB1BA17}" presName="Name9" presStyleLbl="parChTrans1D2" presStyleIdx="3" presStyleCnt="4"/>
      <dgm:spPr/>
    </dgm:pt>
    <dgm:pt modelId="{F4EF3D5D-9533-4D6E-A957-F433E8E7D6FF}" type="pres">
      <dgm:prSet presAssocID="{6D5F549C-95CD-4C58-94FC-EDD24BB1BA17}" presName="connTx" presStyleLbl="parChTrans1D2" presStyleIdx="3" presStyleCnt="4"/>
      <dgm:spPr/>
    </dgm:pt>
    <dgm:pt modelId="{D7364CF1-6274-4136-9AF2-BA06E26E3419}" type="pres">
      <dgm:prSet presAssocID="{752E3425-9218-4B0B-9046-9DA050045C51}" presName="node" presStyleLbl="node1" presStyleIdx="3" presStyleCnt="4">
        <dgm:presLayoutVars>
          <dgm:bulletEnabled val="1"/>
        </dgm:presLayoutVars>
      </dgm:prSet>
      <dgm:spPr/>
    </dgm:pt>
  </dgm:ptLst>
  <dgm:cxnLst>
    <dgm:cxn modelId="{EE585608-8A37-4C26-A842-B8BB368BB944}" type="presOf" srcId="{34E163E7-EF0A-4D62-B99D-2E9A62E5D93C}" destId="{62BB2ED5-BDAF-45F4-91CA-F977EC8E84E9}" srcOrd="0" destOrd="0" presId="urn:microsoft.com/office/officeart/2005/8/layout/radial1"/>
    <dgm:cxn modelId="{AAF12424-F9A1-4500-B08D-12670A190236}" type="presOf" srcId="{5F3E00CB-A61F-4FA5-88D9-F82C8358949F}" destId="{13143588-B6F2-44A8-805F-D1BD4E7E0F45}" srcOrd="0" destOrd="0" presId="urn:microsoft.com/office/officeart/2005/8/layout/radial1"/>
    <dgm:cxn modelId="{1558462A-4238-46D5-8157-84D6EC82CAAD}" type="presOf" srcId="{B8237356-EB2A-426D-B336-1BA2AAF2175C}" destId="{2AC4333A-F54E-408E-BF53-43EA15F64D1B}" srcOrd="0" destOrd="0" presId="urn:microsoft.com/office/officeart/2005/8/layout/radial1"/>
    <dgm:cxn modelId="{1B6FCD34-9341-44D3-9E6C-AAA72C897FFB}" srcId="{B8237356-EB2A-426D-B336-1BA2AAF2175C}" destId="{F9EAC09B-3D33-4F3E-86E5-F57B24743E37}" srcOrd="2" destOrd="0" parTransId="{AB51DBFF-735A-4E0C-B288-1C5176C34F33}" sibTransId="{1AD15DB8-38C6-41F1-A163-2A13DCF8CC78}"/>
    <dgm:cxn modelId="{48B5D862-9904-4B81-A78B-38B2F661987A}" type="presOf" srcId="{8FCA937E-AD12-428A-AFEE-7A1E991D9BFC}" destId="{6FA81BD8-4835-4869-B951-7EB464D7C0E3}" srcOrd="0" destOrd="0" presId="urn:microsoft.com/office/officeart/2005/8/layout/radial1"/>
    <dgm:cxn modelId="{DC352749-F8CC-448F-B884-33051DEC7D09}" srcId="{B8237356-EB2A-426D-B336-1BA2AAF2175C}" destId="{5F3E00CB-A61F-4FA5-88D9-F82C8358949F}" srcOrd="1" destOrd="0" parTransId="{A9B81D03-4872-4B4B-BA55-4E9CFA336AC5}" sibTransId="{6C9EA9D2-0FFF-426D-9D98-BE2C56A12369}"/>
    <dgm:cxn modelId="{06CAF06A-3AA0-4411-9F2E-B74A3B703AB1}" type="presOf" srcId="{752E3425-9218-4B0B-9046-9DA050045C51}" destId="{D7364CF1-6274-4136-9AF2-BA06E26E3419}" srcOrd="0" destOrd="0" presId="urn:microsoft.com/office/officeart/2005/8/layout/radial1"/>
    <dgm:cxn modelId="{427A9C4C-A814-4323-8093-42C19C06F43D}" type="presOf" srcId="{A9B81D03-4872-4B4B-BA55-4E9CFA336AC5}" destId="{4BAEDAE0-28C4-4F2C-BA40-5547E290263E}" srcOrd="0" destOrd="0" presId="urn:microsoft.com/office/officeart/2005/8/layout/radial1"/>
    <dgm:cxn modelId="{4199CF76-627F-4C26-A5F5-DF352565D54D}" type="presOf" srcId="{AB51DBFF-735A-4E0C-B288-1C5176C34F33}" destId="{C3C50A9A-879B-435A-9565-A2D3D1F8565F}" srcOrd="0" destOrd="0" presId="urn:microsoft.com/office/officeart/2005/8/layout/radial1"/>
    <dgm:cxn modelId="{F564FA7B-A328-4B7A-B88A-CC29D2A05958}" srcId="{B8237356-EB2A-426D-B336-1BA2AAF2175C}" destId="{752E3425-9218-4B0B-9046-9DA050045C51}" srcOrd="3" destOrd="0" parTransId="{6D5F549C-95CD-4C58-94FC-EDD24BB1BA17}" sibTransId="{AB984C09-6684-47D6-ADCC-4E7A1C20AF73}"/>
    <dgm:cxn modelId="{EB9AA986-5EAC-45F2-86C4-C52D486E255B}" type="presOf" srcId="{EFC3CB5C-667A-4EB0-B037-950C1F6D9D68}" destId="{02B76C87-ABCE-4A4D-BA50-4D69E53FAAD1}" srcOrd="0" destOrd="0" presId="urn:microsoft.com/office/officeart/2005/8/layout/radial1"/>
    <dgm:cxn modelId="{CB470792-37A6-4B32-97AD-D21988D4A2EC}" type="presOf" srcId="{A9B81D03-4872-4B4B-BA55-4E9CFA336AC5}" destId="{A89F77A5-FEA0-4D1A-A417-4F72EA36052C}" srcOrd="1" destOrd="0" presId="urn:microsoft.com/office/officeart/2005/8/layout/radial1"/>
    <dgm:cxn modelId="{078CAC96-0E13-4485-8844-099B821299D5}" srcId="{B8237356-EB2A-426D-B336-1BA2AAF2175C}" destId="{EFC3CB5C-667A-4EB0-B037-950C1F6D9D68}" srcOrd="0" destOrd="0" parTransId="{8FCA937E-AD12-428A-AFEE-7A1E991D9BFC}" sibTransId="{085568EA-47E9-471D-9F8F-B608ED07994D}"/>
    <dgm:cxn modelId="{944391B6-463C-4A6D-BC19-4488CDD797C9}" srcId="{34E163E7-EF0A-4D62-B99D-2E9A62E5D93C}" destId="{B8237356-EB2A-426D-B336-1BA2AAF2175C}" srcOrd="0" destOrd="0" parTransId="{D18474C2-22D0-4E9D-9CF3-AC9A2B471AAC}" sibTransId="{AC8BF996-0C46-46F1-9DC3-3A4E59FA07FF}"/>
    <dgm:cxn modelId="{F48FACBA-9249-4E59-8194-37ABC4CA03DA}" type="presOf" srcId="{6D5F549C-95CD-4C58-94FC-EDD24BB1BA17}" destId="{8F039C76-5708-469A-B175-100AF77417D8}" srcOrd="0" destOrd="0" presId="urn:microsoft.com/office/officeart/2005/8/layout/radial1"/>
    <dgm:cxn modelId="{056F6BC1-5B17-4261-B995-C23A627F6806}" type="presOf" srcId="{F9EAC09B-3D33-4F3E-86E5-F57B24743E37}" destId="{5F9F94E4-89E2-4361-B898-EB5E584ABBFC}" srcOrd="0" destOrd="0" presId="urn:microsoft.com/office/officeart/2005/8/layout/radial1"/>
    <dgm:cxn modelId="{09E09ED6-566E-4203-925C-B46E1057F8D3}" type="presOf" srcId="{AB51DBFF-735A-4E0C-B288-1C5176C34F33}" destId="{062FEB81-1805-4D2D-8189-4487CF1CD193}" srcOrd="1" destOrd="0" presId="urn:microsoft.com/office/officeart/2005/8/layout/radial1"/>
    <dgm:cxn modelId="{0866DAE8-91E1-4DCD-B467-AA9BA0DFC2C5}" type="presOf" srcId="{6D5F549C-95CD-4C58-94FC-EDD24BB1BA17}" destId="{F4EF3D5D-9533-4D6E-A957-F433E8E7D6FF}" srcOrd="1" destOrd="0" presId="urn:microsoft.com/office/officeart/2005/8/layout/radial1"/>
    <dgm:cxn modelId="{674CD7F3-EC39-48FF-A24B-290F0336271A}" type="presOf" srcId="{8FCA937E-AD12-428A-AFEE-7A1E991D9BFC}" destId="{CADC85C6-63E8-494A-8883-C4274E8088AF}" srcOrd="1" destOrd="0" presId="urn:microsoft.com/office/officeart/2005/8/layout/radial1"/>
    <dgm:cxn modelId="{8A271213-129B-4220-95E6-460E864437F5}" type="presParOf" srcId="{62BB2ED5-BDAF-45F4-91CA-F977EC8E84E9}" destId="{2AC4333A-F54E-408E-BF53-43EA15F64D1B}" srcOrd="0" destOrd="0" presId="urn:microsoft.com/office/officeart/2005/8/layout/radial1"/>
    <dgm:cxn modelId="{2DFE3C28-99E5-4DB2-85A0-C98E8DC9BC45}" type="presParOf" srcId="{62BB2ED5-BDAF-45F4-91CA-F977EC8E84E9}" destId="{6FA81BD8-4835-4869-B951-7EB464D7C0E3}" srcOrd="1" destOrd="0" presId="urn:microsoft.com/office/officeart/2005/8/layout/radial1"/>
    <dgm:cxn modelId="{077DF180-3494-4055-B246-E78419D7532A}" type="presParOf" srcId="{6FA81BD8-4835-4869-B951-7EB464D7C0E3}" destId="{CADC85C6-63E8-494A-8883-C4274E8088AF}" srcOrd="0" destOrd="0" presId="urn:microsoft.com/office/officeart/2005/8/layout/radial1"/>
    <dgm:cxn modelId="{93CA27C3-1902-446D-AB64-DFFCDBEBCE2C}" type="presParOf" srcId="{62BB2ED5-BDAF-45F4-91CA-F977EC8E84E9}" destId="{02B76C87-ABCE-4A4D-BA50-4D69E53FAAD1}" srcOrd="2" destOrd="0" presId="urn:microsoft.com/office/officeart/2005/8/layout/radial1"/>
    <dgm:cxn modelId="{DE02D7D8-1A3E-4B29-9921-8906AE977928}" type="presParOf" srcId="{62BB2ED5-BDAF-45F4-91CA-F977EC8E84E9}" destId="{4BAEDAE0-28C4-4F2C-BA40-5547E290263E}" srcOrd="3" destOrd="0" presId="urn:microsoft.com/office/officeart/2005/8/layout/radial1"/>
    <dgm:cxn modelId="{CA3B9955-21C8-4195-AF73-4BB0A14BD269}" type="presParOf" srcId="{4BAEDAE0-28C4-4F2C-BA40-5547E290263E}" destId="{A89F77A5-FEA0-4D1A-A417-4F72EA36052C}" srcOrd="0" destOrd="0" presId="urn:microsoft.com/office/officeart/2005/8/layout/radial1"/>
    <dgm:cxn modelId="{9F4C379C-E442-4182-8B46-3245036F6BAA}" type="presParOf" srcId="{62BB2ED5-BDAF-45F4-91CA-F977EC8E84E9}" destId="{13143588-B6F2-44A8-805F-D1BD4E7E0F45}" srcOrd="4" destOrd="0" presId="urn:microsoft.com/office/officeart/2005/8/layout/radial1"/>
    <dgm:cxn modelId="{87F9C20D-513A-44B8-AD63-EADE5E6E87A8}" type="presParOf" srcId="{62BB2ED5-BDAF-45F4-91CA-F977EC8E84E9}" destId="{C3C50A9A-879B-435A-9565-A2D3D1F8565F}" srcOrd="5" destOrd="0" presId="urn:microsoft.com/office/officeart/2005/8/layout/radial1"/>
    <dgm:cxn modelId="{524D5CB0-C7E6-4894-A466-BFCC1B832B34}" type="presParOf" srcId="{C3C50A9A-879B-435A-9565-A2D3D1F8565F}" destId="{062FEB81-1805-4D2D-8189-4487CF1CD193}" srcOrd="0" destOrd="0" presId="urn:microsoft.com/office/officeart/2005/8/layout/radial1"/>
    <dgm:cxn modelId="{9827D651-B32C-4151-B8A8-F953CA3D4519}" type="presParOf" srcId="{62BB2ED5-BDAF-45F4-91CA-F977EC8E84E9}" destId="{5F9F94E4-89E2-4361-B898-EB5E584ABBFC}" srcOrd="6" destOrd="0" presId="urn:microsoft.com/office/officeart/2005/8/layout/radial1"/>
    <dgm:cxn modelId="{58543B21-E111-47DD-9222-384E838B4B11}" type="presParOf" srcId="{62BB2ED5-BDAF-45F4-91CA-F977EC8E84E9}" destId="{8F039C76-5708-469A-B175-100AF77417D8}" srcOrd="7" destOrd="0" presId="urn:microsoft.com/office/officeart/2005/8/layout/radial1"/>
    <dgm:cxn modelId="{F27AF0EF-B415-4C59-9AC4-05648A84E97C}" type="presParOf" srcId="{8F039C76-5708-469A-B175-100AF77417D8}" destId="{F4EF3D5D-9533-4D6E-A957-F433E8E7D6FF}" srcOrd="0" destOrd="0" presId="urn:microsoft.com/office/officeart/2005/8/layout/radial1"/>
    <dgm:cxn modelId="{1167774C-AB73-4A3A-A12E-B32FAD62C9AF}" type="presParOf" srcId="{62BB2ED5-BDAF-45F4-91CA-F977EC8E84E9}" destId="{D7364CF1-6274-4136-9AF2-BA06E26E341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B7228C-6E71-4192-B44F-71EC7B2B4ED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3EB541-2BAA-4C0A-AF1A-90EB72D6DC95}">
      <dgm:prSet/>
      <dgm:spPr/>
      <dgm:t>
        <a:bodyPr/>
        <a:lstStyle/>
        <a:p>
          <a:r>
            <a:rPr lang="en-US" b="1" dirty="0">
              <a:solidFill>
                <a:schemeClr val="tx1">
                  <a:lumMod val="50000"/>
                </a:schemeClr>
              </a:solidFill>
            </a:rPr>
            <a:t>Disclosures may come in any form, including written, oral, and observed. Often, this occurs in application essays. The same criteria applies for reporting: if there is ‘reasonable suspicion’ leading you to believe that abuse occurred, you must report. </a:t>
          </a:r>
        </a:p>
      </dgm:t>
    </dgm:pt>
    <dgm:pt modelId="{8CC81453-DA2E-4D7A-9773-F8134F472163}" type="parTrans" cxnId="{5681F01B-4563-40D8-BA58-6726C90B36A6}">
      <dgm:prSet/>
      <dgm:spPr/>
      <dgm:t>
        <a:bodyPr/>
        <a:lstStyle/>
        <a:p>
          <a:endParaRPr lang="en-US"/>
        </a:p>
      </dgm:t>
    </dgm:pt>
    <dgm:pt modelId="{3A3C3F61-EA86-4631-842F-84BBF8C1C167}" type="sibTrans" cxnId="{5681F01B-4563-40D8-BA58-6726C90B36A6}">
      <dgm:prSet/>
      <dgm:spPr/>
      <dgm:t>
        <a:bodyPr/>
        <a:lstStyle/>
        <a:p>
          <a:endParaRPr lang="en-US"/>
        </a:p>
      </dgm:t>
    </dgm:pt>
    <dgm:pt modelId="{6AEC6C72-E46A-4190-9734-FBD3DFFAECFA}">
      <dgm:prSet/>
      <dgm:spPr/>
      <dgm:t>
        <a:bodyPr/>
        <a:lstStyle/>
        <a:p>
          <a:r>
            <a:rPr lang="en-US" b="1" dirty="0">
              <a:solidFill>
                <a:schemeClr val="tx1">
                  <a:lumMod val="50000"/>
                </a:schemeClr>
              </a:solidFill>
            </a:rPr>
            <a:t>If a person over the age of 18 discloses historic abuse, staff are not required to report unless there is reason to believe that a minor may be at risk of abuse.</a:t>
          </a:r>
        </a:p>
      </dgm:t>
    </dgm:pt>
    <dgm:pt modelId="{CDDF5081-A3E4-4329-BB12-986133A1F4A3}" type="parTrans" cxnId="{F1B5FC0F-B3C9-4F53-A927-5DDE6EC7C10D}">
      <dgm:prSet/>
      <dgm:spPr/>
      <dgm:t>
        <a:bodyPr/>
        <a:lstStyle/>
        <a:p>
          <a:endParaRPr lang="en-US"/>
        </a:p>
      </dgm:t>
    </dgm:pt>
    <dgm:pt modelId="{111183B0-9526-4E5D-9210-59DE9E5D7954}" type="sibTrans" cxnId="{F1B5FC0F-B3C9-4F53-A927-5DDE6EC7C10D}">
      <dgm:prSet/>
      <dgm:spPr/>
      <dgm:t>
        <a:bodyPr/>
        <a:lstStyle/>
        <a:p>
          <a:endParaRPr lang="en-US"/>
        </a:p>
      </dgm:t>
    </dgm:pt>
    <dgm:pt modelId="{880E9D2B-27BF-480D-8925-75AD0961BD1C}" type="pres">
      <dgm:prSet presAssocID="{73B7228C-6E71-4192-B44F-71EC7B2B4ED3}" presName="hierChild1" presStyleCnt="0">
        <dgm:presLayoutVars>
          <dgm:chPref val="1"/>
          <dgm:dir/>
          <dgm:animOne val="branch"/>
          <dgm:animLvl val="lvl"/>
          <dgm:resizeHandles/>
        </dgm:presLayoutVars>
      </dgm:prSet>
      <dgm:spPr/>
    </dgm:pt>
    <dgm:pt modelId="{4592A45D-4424-4639-863C-4DA8E44D9331}" type="pres">
      <dgm:prSet presAssocID="{4A3EB541-2BAA-4C0A-AF1A-90EB72D6DC95}" presName="hierRoot1" presStyleCnt="0"/>
      <dgm:spPr/>
    </dgm:pt>
    <dgm:pt modelId="{207BE992-F2B1-4F90-942C-3C63DD9A13BC}" type="pres">
      <dgm:prSet presAssocID="{4A3EB541-2BAA-4C0A-AF1A-90EB72D6DC95}" presName="composite" presStyleCnt="0"/>
      <dgm:spPr/>
    </dgm:pt>
    <dgm:pt modelId="{EEA20858-31D9-490C-97B1-86D8915E6BEC}" type="pres">
      <dgm:prSet presAssocID="{4A3EB541-2BAA-4C0A-AF1A-90EB72D6DC95}" presName="background" presStyleLbl="node0" presStyleIdx="0" presStyleCnt="2"/>
      <dgm:spPr/>
    </dgm:pt>
    <dgm:pt modelId="{E7B7DA6D-0F21-4FE4-8C43-5FCAEA1F421F}" type="pres">
      <dgm:prSet presAssocID="{4A3EB541-2BAA-4C0A-AF1A-90EB72D6DC95}" presName="text" presStyleLbl="fgAcc0" presStyleIdx="0" presStyleCnt="2">
        <dgm:presLayoutVars>
          <dgm:chPref val="3"/>
        </dgm:presLayoutVars>
      </dgm:prSet>
      <dgm:spPr/>
    </dgm:pt>
    <dgm:pt modelId="{EF4E92B4-2C94-46AB-BC27-450A86194E7C}" type="pres">
      <dgm:prSet presAssocID="{4A3EB541-2BAA-4C0A-AF1A-90EB72D6DC95}" presName="hierChild2" presStyleCnt="0"/>
      <dgm:spPr/>
    </dgm:pt>
    <dgm:pt modelId="{EFF079B4-04A6-483B-8ACE-A117B3E8024E}" type="pres">
      <dgm:prSet presAssocID="{6AEC6C72-E46A-4190-9734-FBD3DFFAECFA}" presName="hierRoot1" presStyleCnt="0"/>
      <dgm:spPr/>
    </dgm:pt>
    <dgm:pt modelId="{EA079D86-5D99-49A4-9CCA-E4C33D9AE9C9}" type="pres">
      <dgm:prSet presAssocID="{6AEC6C72-E46A-4190-9734-FBD3DFFAECFA}" presName="composite" presStyleCnt="0"/>
      <dgm:spPr/>
    </dgm:pt>
    <dgm:pt modelId="{AD02F86A-715F-4DDE-8DF4-264A94B47A24}" type="pres">
      <dgm:prSet presAssocID="{6AEC6C72-E46A-4190-9734-FBD3DFFAECFA}" presName="background" presStyleLbl="node0" presStyleIdx="1" presStyleCnt="2"/>
      <dgm:spPr/>
    </dgm:pt>
    <dgm:pt modelId="{F2C21C8C-EC52-4579-AFD5-10E2C7D35E1C}" type="pres">
      <dgm:prSet presAssocID="{6AEC6C72-E46A-4190-9734-FBD3DFFAECFA}" presName="text" presStyleLbl="fgAcc0" presStyleIdx="1" presStyleCnt="2">
        <dgm:presLayoutVars>
          <dgm:chPref val="3"/>
        </dgm:presLayoutVars>
      </dgm:prSet>
      <dgm:spPr/>
    </dgm:pt>
    <dgm:pt modelId="{EFFE0E29-D668-47AC-BA4B-9C42876FBCB4}" type="pres">
      <dgm:prSet presAssocID="{6AEC6C72-E46A-4190-9734-FBD3DFFAECFA}" presName="hierChild2" presStyleCnt="0"/>
      <dgm:spPr/>
    </dgm:pt>
  </dgm:ptLst>
  <dgm:cxnLst>
    <dgm:cxn modelId="{F1B5FC0F-B3C9-4F53-A927-5DDE6EC7C10D}" srcId="{73B7228C-6E71-4192-B44F-71EC7B2B4ED3}" destId="{6AEC6C72-E46A-4190-9734-FBD3DFFAECFA}" srcOrd="1" destOrd="0" parTransId="{CDDF5081-A3E4-4329-BB12-986133A1F4A3}" sibTransId="{111183B0-9526-4E5D-9210-59DE9E5D7954}"/>
    <dgm:cxn modelId="{78A19313-0B60-4855-ACD0-F5050820D29C}" type="presOf" srcId="{6AEC6C72-E46A-4190-9734-FBD3DFFAECFA}" destId="{F2C21C8C-EC52-4579-AFD5-10E2C7D35E1C}" srcOrd="0" destOrd="0" presId="urn:microsoft.com/office/officeart/2005/8/layout/hierarchy1"/>
    <dgm:cxn modelId="{5681F01B-4563-40D8-BA58-6726C90B36A6}" srcId="{73B7228C-6E71-4192-B44F-71EC7B2B4ED3}" destId="{4A3EB541-2BAA-4C0A-AF1A-90EB72D6DC95}" srcOrd="0" destOrd="0" parTransId="{8CC81453-DA2E-4D7A-9773-F8134F472163}" sibTransId="{3A3C3F61-EA86-4631-842F-84BBF8C1C167}"/>
    <dgm:cxn modelId="{B4BF3875-7D69-43A7-AAD7-5AEAB957EAF0}" type="presOf" srcId="{4A3EB541-2BAA-4C0A-AF1A-90EB72D6DC95}" destId="{E7B7DA6D-0F21-4FE4-8C43-5FCAEA1F421F}" srcOrd="0" destOrd="0" presId="urn:microsoft.com/office/officeart/2005/8/layout/hierarchy1"/>
    <dgm:cxn modelId="{52F3CCD7-B89B-4145-B79A-6A06D87E3DCA}" type="presOf" srcId="{73B7228C-6E71-4192-B44F-71EC7B2B4ED3}" destId="{880E9D2B-27BF-480D-8925-75AD0961BD1C}" srcOrd="0" destOrd="0" presId="urn:microsoft.com/office/officeart/2005/8/layout/hierarchy1"/>
    <dgm:cxn modelId="{39434F2F-14A5-4C2F-8733-F7741DE23407}" type="presParOf" srcId="{880E9D2B-27BF-480D-8925-75AD0961BD1C}" destId="{4592A45D-4424-4639-863C-4DA8E44D9331}" srcOrd="0" destOrd="0" presId="urn:microsoft.com/office/officeart/2005/8/layout/hierarchy1"/>
    <dgm:cxn modelId="{B44BEDEB-8C3E-4AD6-933F-8B820CE76523}" type="presParOf" srcId="{4592A45D-4424-4639-863C-4DA8E44D9331}" destId="{207BE992-F2B1-4F90-942C-3C63DD9A13BC}" srcOrd="0" destOrd="0" presId="urn:microsoft.com/office/officeart/2005/8/layout/hierarchy1"/>
    <dgm:cxn modelId="{6EF0A05F-B2FE-4152-A2C2-29EBAD54D99F}" type="presParOf" srcId="{207BE992-F2B1-4F90-942C-3C63DD9A13BC}" destId="{EEA20858-31D9-490C-97B1-86D8915E6BEC}" srcOrd="0" destOrd="0" presId="urn:microsoft.com/office/officeart/2005/8/layout/hierarchy1"/>
    <dgm:cxn modelId="{FF840948-B1E6-4DAD-8EF8-B4EADA307713}" type="presParOf" srcId="{207BE992-F2B1-4F90-942C-3C63DD9A13BC}" destId="{E7B7DA6D-0F21-4FE4-8C43-5FCAEA1F421F}" srcOrd="1" destOrd="0" presId="urn:microsoft.com/office/officeart/2005/8/layout/hierarchy1"/>
    <dgm:cxn modelId="{BF6DDF55-F46F-4D3E-9540-ADC2FD340EED}" type="presParOf" srcId="{4592A45D-4424-4639-863C-4DA8E44D9331}" destId="{EF4E92B4-2C94-46AB-BC27-450A86194E7C}" srcOrd="1" destOrd="0" presId="urn:microsoft.com/office/officeart/2005/8/layout/hierarchy1"/>
    <dgm:cxn modelId="{6C6D8FCC-843C-4AE4-90C0-1DEC59E86DF1}" type="presParOf" srcId="{880E9D2B-27BF-480D-8925-75AD0961BD1C}" destId="{EFF079B4-04A6-483B-8ACE-A117B3E8024E}" srcOrd="1" destOrd="0" presId="urn:microsoft.com/office/officeart/2005/8/layout/hierarchy1"/>
    <dgm:cxn modelId="{6E042F9A-0C18-4062-8C78-9F04E1DCA7D3}" type="presParOf" srcId="{EFF079B4-04A6-483B-8ACE-A117B3E8024E}" destId="{EA079D86-5D99-49A4-9CCA-E4C33D9AE9C9}" srcOrd="0" destOrd="0" presId="urn:microsoft.com/office/officeart/2005/8/layout/hierarchy1"/>
    <dgm:cxn modelId="{A1E4CCFA-B983-4B3B-BD05-097CEBB3515B}" type="presParOf" srcId="{EA079D86-5D99-49A4-9CCA-E4C33D9AE9C9}" destId="{AD02F86A-715F-4DDE-8DF4-264A94B47A24}" srcOrd="0" destOrd="0" presId="urn:microsoft.com/office/officeart/2005/8/layout/hierarchy1"/>
    <dgm:cxn modelId="{C11B104D-E0D7-466B-B089-3183DDA53297}" type="presParOf" srcId="{EA079D86-5D99-49A4-9CCA-E4C33D9AE9C9}" destId="{F2C21C8C-EC52-4579-AFD5-10E2C7D35E1C}" srcOrd="1" destOrd="0" presId="urn:microsoft.com/office/officeart/2005/8/layout/hierarchy1"/>
    <dgm:cxn modelId="{EE99EEDC-AA95-45AF-9874-476AD91FCBE2}" type="presParOf" srcId="{EFF079B4-04A6-483B-8ACE-A117B3E8024E}" destId="{EFFE0E29-D668-47AC-BA4B-9C42876FBC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46C008-DBC2-4272-9E18-A979AB96CA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C2CCB7-BA85-44F7-B743-8CA2136EAB65}">
      <dgm:prSet custT="1"/>
      <dgm:spPr/>
      <dgm:t>
        <a:bodyPr/>
        <a:lstStyle/>
        <a:p>
          <a:pPr>
            <a:defRPr cap="all"/>
          </a:pPr>
          <a:r>
            <a:rPr lang="en-US" sz="2000" dirty="0"/>
            <a:t>If you know that a minor is suffering abuse or neglect.</a:t>
          </a:r>
        </a:p>
      </dgm:t>
    </dgm:pt>
    <dgm:pt modelId="{E60B9B68-0FC8-45E9-830C-70A47C6E6B55}" type="parTrans" cxnId="{4EB3C1C9-7069-41BD-98D2-5B418D377DC1}">
      <dgm:prSet/>
      <dgm:spPr/>
      <dgm:t>
        <a:bodyPr/>
        <a:lstStyle/>
        <a:p>
          <a:endParaRPr lang="en-US"/>
        </a:p>
      </dgm:t>
    </dgm:pt>
    <dgm:pt modelId="{32D9BC85-CC01-49D4-985F-F961523802CE}" type="sibTrans" cxnId="{4EB3C1C9-7069-41BD-98D2-5B418D377DC1}">
      <dgm:prSet/>
      <dgm:spPr/>
      <dgm:t>
        <a:bodyPr/>
        <a:lstStyle/>
        <a:p>
          <a:endParaRPr lang="en-US"/>
        </a:p>
      </dgm:t>
    </dgm:pt>
    <dgm:pt modelId="{74F32889-1070-47D9-8183-978A53FEF14D}">
      <dgm:prSet/>
      <dgm:spPr/>
      <dgm:t>
        <a:bodyPr/>
        <a:lstStyle/>
        <a:p>
          <a:pPr>
            <a:defRPr cap="all"/>
          </a:pPr>
          <a:r>
            <a:rPr lang="en-US" dirty="0"/>
            <a:t>If you suspect that a minor is suffering abuse or neglect.</a:t>
          </a:r>
        </a:p>
      </dgm:t>
    </dgm:pt>
    <dgm:pt modelId="{733240FA-CA4B-4846-83F6-39AE6D14879F}" type="parTrans" cxnId="{2079A93D-F603-4174-B212-133B0BB9B94B}">
      <dgm:prSet/>
      <dgm:spPr/>
      <dgm:t>
        <a:bodyPr/>
        <a:lstStyle/>
        <a:p>
          <a:endParaRPr lang="en-US"/>
        </a:p>
      </dgm:t>
    </dgm:pt>
    <dgm:pt modelId="{CFADB23B-C290-440D-BE65-CA45A824DD97}" type="sibTrans" cxnId="{2079A93D-F603-4174-B212-133B0BB9B94B}">
      <dgm:prSet/>
      <dgm:spPr/>
      <dgm:t>
        <a:bodyPr/>
        <a:lstStyle/>
        <a:p>
          <a:endParaRPr lang="en-US"/>
        </a:p>
      </dgm:t>
    </dgm:pt>
    <dgm:pt modelId="{2DD0AA57-1824-4DB2-A0E2-F3A28C5243C2}">
      <dgm:prSet/>
      <dgm:spPr/>
      <dgm:t>
        <a:bodyPr/>
        <a:lstStyle/>
        <a:p>
          <a:pPr>
            <a:defRPr cap="all"/>
          </a:pPr>
          <a:r>
            <a:rPr lang="en-US" dirty="0"/>
            <a:t>Regardless of where the alleged abuse is occurring.</a:t>
          </a:r>
        </a:p>
      </dgm:t>
    </dgm:pt>
    <dgm:pt modelId="{D9A76FE5-2E02-4B2A-8431-D49D47A69767}" type="parTrans" cxnId="{AEFF739A-FA86-4E47-BF81-E99CC6F47296}">
      <dgm:prSet/>
      <dgm:spPr/>
      <dgm:t>
        <a:bodyPr/>
        <a:lstStyle/>
        <a:p>
          <a:endParaRPr lang="en-US"/>
        </a:p>
      </dgm:t>
    </dgm:pt>
    <dgm:pt modelId="{F9F0A584-D4C7-4F19-8432-5D75959E355F}" type="sibTrans" cxnId="{AEFF739A-FA86-4E47-BF81-E99CC6F47296}">
      <dgm:prSet/>
      <dgm:spPr/>
      <dgm:t>
        <a:bodyPr/>
        <a:lstStyle/>
        <a:p>
          <a:endParaRPr lang="en-US"/>
        </a:p>
      </dgm:t>
    </dgm:pt>
    <dgm:pt modelId="{C9ED67D1-F0E3-417E-BA58-6C9550F09819}" type="pres">
      <dgm:prSet presAssocID="{D246C008-DBC2-4272-9E18-A979AB96CAC1}" presName="root" presStyleCnt="0">
        <dgm:presLayoutVars>
          <dgm:dir/>
          <dgm:resizeHandles val="exact"/>
        </dgm:presLayoutVars>
      </dgm:prSet>
      <dgm:spPr/>
    </dgm:pt>
    <dgm:pt modelId="{33A9BF6B-7942-4D18-AC09-5F65CB01E2D2}" type="pres">
      <dgm:prSet presAssocID="{22C2CCB7-BA85-44F7-B743-8CA2136EAB65}" presName="compNode" presStyleCnt="0"/>
      <dgm:spPr/>
    </dgm:pt>
    <dgm:pt modelId="{438686F9-8E51-41D5-BBA9-E70A37F44EAC}" type="pres">
      <dgm:prSet presAssocID="{22C2CCB7-BA85-44F7-B743-8CA2136EAB65}" presName="iconBgRect" presStyleLbl="bgShp" presStyleIdx="0" presStyleCnt="3"/>
      <dgm:spPr/>
    </dgm:pt>
    <dgm:pt modelId="{279ED1D1-FAB8-4999-832B-CE69B8FFE0CD}" type="pres">
      <dgm:prSet presAssocID="{22C2CCB7-BA85-44F7-B743-8CA2136EAB65}"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rritant"/>
        </a:ext>
      </dgm:extLst>
    </dgm:pt>
    <dgm:pt modelId="{DAC13689-D310-445B-BEB0-40C491750FAC}" type="pres">
      <dgm:prSet presAssocID="{22C2CCB7-BA85-44F7-B743-8CA2136EAB65}" presName="spaceRect" presStyleCnt="0"/>
      <dgm:spPr/>
    </dgm:pt>
    <dgm:pt modelId="{98BE04DE-DBB8-4C32-B1A4-5B66BE95989B}" type="pres">
      <dgm:prSet presAssocID="{22C2CCB7-BA85-44F7-B743-8CA2136EAB65}" presName="textRect" presStyleLbl="revTx" presStyleIdx="0" presStyleCnt="3">
        <dgm:presLayoutVars>
          <dgm:chMax val="1"/>
          <dgm:chPref val="1"/>
        </dgm:presLayoutVars>
      </dgm:prSet>
      <dgm:spPr/>
    </dgm:pt>
    <dgm:pt modelId="{9AB1DF5D-6463-4653-BFE2-6CBCF47146B4}" type="pres">
      <dgm:prSet presAssocID="{32D9BC85-CC01-49D4-985F-F961523802CE}" presName="sibTrans" presStyleCnt="0"/>
      <dgm:spPr/>
    </dgm:pt>
    <dgm:pt modelId="{25FDC039-6503-4C76-9AA6-DBBB81DC78C6}" type="pres">
      <dgm:prSet presAssocID="{74F32889-1070-47D9-8183-978A53FEF14D}" presName="compNode" presStyleCnt="0"/>
      <dgm:spPr/>
    </dgm:pt>
    <dgm:pt modelId="{6B4A7B80-F5F0-4896-BD1A-71A4DC99EE09}" type="pres">
      <dgm:prSet presAssocID="{74F32889-1070-47D9-8183-978A53FEF14D}" presName="iconBgRect" presStyleLbl="bgShp" presStyleIdx="1" presStyleCnt="3"/>
      <dgm:spPr/>
    </dgm:pt>
    <dgm:pt modelId="{5921EB08-1984-415D-8696-140A860D2293}" type="pres">
      <dgm:prSet presAssocID="{74F32889-1070-47D9-8183-978A53FEF14D}"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nger"/>
        </a:ext>
      </dgm:extLst>
    </dgm:pt>
    <dgm:pt modelId="{984A858E-400E-4C5B-BB2D-55E368E9C7DE}" type="pres">
      <dgm:prSet presAssocID="{74F32889-1070-47D9-8183-978A53FEF14D}" presName="spaceRect" presStyleCnt="0"/>
      <dgm:spPr/>
    </dgm:pt>
    <dgm:pt modelId="{6AACBE7C-E999-4E8F-9CED-7A39A623AE74}" type="pres">
      <dgm:prSet presAssocID="{74F32889-1070-47D9-8183-978A53FEF14D}" presName="textRect" presStyleLbl="revTx" presStyleIdx="1" presStyleCnt="3">
        <dgm:presLayoutVars>
          <dgm:chMax val="1"/>
          <dgm:chPref val="1"/>
        </dgm:presLayoutVars>
      </dgm:prSet>
      <dgm:spPr/>
    </dgm:pt>
    <dgm:pt modelId="{7179C091-4E95-42BD-B9A0-CCFD1E2FBBB1}" type="pres">
      <dgm:prSet presAssocID="{CFADB23B-C290-440D-BE65-CA45A824DD97}" presName="sibTrans" presStyleCnt="0"/>
      <dgm:spPr/>
    </dgm:pt>
    <dgm:pt modelId="{B62E501A-7F7C-4A5E-8418-0492B33097B1}" type="pres">
      <dgm:prSet presAssocID="{2DD0AA57-1824-4DB2-A0E2-F3A28C5243C2}" presName="compNode" presStyleCnt="0"/>
      <dgm:spPr/>
    </dgm:pt>
    <dgm:pt modelId="{6D60A680-489A-49C5-ADC1-084A85C2A7BD}" type="pres">
      <dgm:prSet presAssocID="{2DD0AA57-1824-4DB2-A0E2-F3A28C5243C2}" presName="iconBgRect" presStyleLbl="bgShp" presStyleIdx="2" presStyleCnt="3"/>
      <dgm:spPr/>
    </dgm:pt>
    <dgm:pt modelId="{7C1F86F7-8A55-408E-B84F-3FA91CD41E65}" type="pres">
      <dgm:prSet presAssocID="{2DD0AA57-1824-4DB2-A0E2-F3A28C5243C2}"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Judge"/>
        </a:ext>
      </dgm:extLst>
    </dgm:pt>
    <dgm:pt modelId="{8814E9A2-2FAF-4CA4-B5AA-A0DF98FFBF0C}" type="pres">
      <dgm:prSet presAssocID="{2DD0AA57-1824-4DB2-A0E2-F3A28C5243C2}" presName="spaceRect" presStyleCnt="0"/>
      <dgm:spPr/>
    </dgm:pt>
    <dgm:pt modelId="{3FCB6E0F-0690-492F-A2CF-D9F74DFD7E27}" type="pres">
      <dgm:prSet presAssocID="{2DD0AA57-1824-4DB2-A0E2-F3A28C5243C2}" presName="textRect" presStyleLbl="revTx" presStyleIdx="2" presStyleCnt="3">
        <dgm:presLayoutVars>
          <dgm:chMax val="1"/>
          <dgm:chPref val="1"/>
        </dgm:presLayoutVars>
      </dgm:prSet>
      <dgm:spPr/>
    </dgm:pt>
  </dgm:ptLst>
  <dgm:cxnLst>
    <dgm:cxn modelId="{51C4601B-41F4-4798-83D9-67E309C12495}" type="presOf" srcId="{D246C008-DBC2-4272-9E18-A979AB96CAC1}" destId="{C9ED67D1-F0E3-417E-BA58-6C9550F09819}" srcOrd="0" destOrd="0" presId="urn:microsoft.com/office/officeart/2018/5/layout/IconCircleLabelList"/>
    <dgm:cxn modelId="{2079A93D-F603-4174-B212-133B0BB9B94B}" srcId="{D246C008-DBC2-4272-9E18-A979AB96CAC1}" destId="{74F32889-1070-47D9-8183-978A53FEF14D}" srcOrd="1" destOrd="0" parTransId="{733240FA-CA4B-4846-83F6-39AE6D14879F}" sibTransId="{CFADB23B-C290-440D-BE65-CA45A824DD97}"/>
    <dgm:cxn modelId="{AEFF739A-FA86-4E47-BF81-E99CC6F47296}" srcId="{D246C008-DBC2-4272-9E18-A979AB96CAC1}" destId="{2DD0AA57-1824-4DB2-A0E2-F3A28C5243C2}" srcOrd="2" destOrd="0" parTransId="{D9A76FE5-2E02-4B2A-8431-D49D47A69767}" sibTransId="{F9F0A584-D4C7-4F19-8432-5D75959E355F}"/>
    <dgm:cxn modelId="{5B1005A3-2EFD-4B43-859E-FD9E82343C8F}" type="presOf" srcId="{22C2CCB7-BA85-44F7-B743-8CA2136EAB65}" destId="{98BE04DE-DBB8-4C32-B1A4-5B66BE95989B}" srcOrd="0" destOrd="0" presId="urn:microsoft.com/office/officeart/2018/5/layout/IconCircleLabelList"/>
    <dgm:cxn modelId="{4EB3C1C9-7069-41BD-98D2-5B418D377DC1}" srcId="{D246C008-DBC2-4272-9E18-A979AB96CAC1}" destId="{22C2CCB7-BA85-44F7-B743-8CA2136EAB65}" srcOrd="0" destOrd="0" parTransId="{E60B9B68-0FC8-45E9-830C-70A47C6E6B55}" sibTransId="{32D9BC85-CC01-49D4-985F-F961523802CE}"/>
    <dgm:cxn modelId="{FAEA14ED-9644-4397-AB1B-1837E7C09A06}" type="presOf" srcId="{2DD0AA57-1824-4DB2-A0E2-F3A28C5243C2}" destId="{3FCB6E0F-0690-492F-A2CF-D9F74DFD7E27}" srcOrd="0" destOrd="0" presId="urn:microsoft.com/office/officeart/2018/5/layout/IconCircleLabelList"/>
    <dgm:cxn modelId="{60439BFB-9DC5-4266-BC01-765C4D3BECA8}" type="presOf" srcId="{74F32889-1070-47D9-8183-978A53FEF14D}" destId="{6AACBE7C-E999-4E8F-9CED-7A39A623AE74}" srcOrd="0" destOrd="0" presId="urn:microsoft.com/office/officeart/2018/5/layout/IconCircleLabelList"/>
    <dgm:cxn modelId="{3D85F9F3-30A9-4F03-81B6-563250CA42F0}" type="presParOf" srcId="{C9ED67D1-F0E3-417E-BA58-6C9550F09819}" destId="{33A9BF6B-7942-4D18-AC09-5F65CB01E2D2}" srcOrd="0" destOrd="0" presId="urn:microsoft.com/office/officeart/2018/5/layout/IconCircleLabelList"/>
    <dgm:cxn modelId="{154162A6-A353-4D82-96AC-3CA3D1910698}" type="presParOf" srcId="{33A9BF6B-7942-4D18-AC09-5F65CB01E2D2}" destId="{438686F9-8E51-41D5-BBA9-E70A37F44EAC}" srcOrd="0" destOrd="0" presId="urn:microsoft.com/office/officeart/2018/5/layout/IconCircleLabelList"/>
    <dgm:cxn modelId="{013E4A05-D49A-4580-B18C-B46DCCA3021C}" type="presParOf" srcId="{33A9BF6B-7942-4D18-AC09-5F65CB01E2D2}" destId="{279ED1D1-FAB8-4999-832B-CE69B8FFE0CD}" srcOrd="1" destOrd="0" presId="urn:microsoft.com/office/officeart/2018/5/layout/IconCircleLabelList"/>
    <dgm:cxn modelId="{8A647848-EE07-4AE6-BE7E-595D03B3F445}" type="presParOf" srcId="{33A9BF6B-7942-4D18-AC09-5F65CB01E2D2}" destId="{DAC13689-D310-445B-BEB0-40C491750FAC}" srcOrd="2" destOrd="0" presId="urn:microsoft.com/office/officeart/2018/5/layout/IconCircleLabelList"/>
    <dgm:cxn modelId="{E87461B7-81B4-4DCE-BDB5-80DDC7A4A0E1}" type="presParOf" srcId="{33A9BF6B-7942-4D18-AC09-5F65CB01E2D2}" destId="{98BE04DE-DBB8-4C32-B1A4-5B66BE95989B}" srcOrd="3" destOrd="0" presId="urn:microsoft.com/office/officeart/2018/5/layout/IconCircleLabelList"/>
    <dgm:cxn modelId="{99552099-3369-4367-9CF9-2DCD6A9EB56B}" type="presParOf" srcId="{C9ED67D1-F0E3-417E-BA58-6C9550F09819}" destId="{9AB1DF5D-6463-4653-BFE2-6CBCF47146B4}" srcOrd="1" destOrd="0" presId="urn:microsoft.com/office/officeart/2018/5/layout/IconCircleLabelList"/>
    <dgm:cxn modelId="{5ABE07A5-7102-4871-A51E-22EDDA3C9A46}" type="presParOf" srcId="{C9ED67D1-F0E3-417E-BA58-6C9550F09819}" destId="{25FDC039-6503-4C76-9AA6-DBBB81DC78C6}" srcOrd="2" destOrd="0" presId="urn:microsoft.com/office/officeart/2018/5/layout/IconCircleLabelList"/>
    <dgm:cxn modelId="{053A5931-4F92-40E3-89C0-DE4DDF9C99C4}" type="presParOf" srcId="{25FDC039-6503-4C76-9AA6-DBBB81DC78C6}" destId="{6B4A7B80-F5F0-4896-BD1A-71A4DC99EE09}" srcOrd="0" destOrd="0" presId="urn:microsoft.com/office/officeart/2018/5/layout/IconCircleLabelList"/>
    <dgm:cxn modelId="{984E4B42-3503-4941-B1F6-CCE153FCF0D3}" type="presParOf" srcId="{25FDC039-6503-4C76-9AA6-DBBB81DC78C6}" destId="{5921EB08-1984-415D-8696-140A860D2293}" srcOrd="1" destOrd="0" presId="urn:microsoft.com/office/officeart/2018/5/layout/IconCircleLabelList"/>
    <dgm:cxn modelId="{45D11C43-29A3-4FFF-AF0E-470C7B4841CE}" type="presParOf" srcId="{25FDC039-6503-4C76-9AA6-DBBB81DC78C6}" destId="{984A858E-400E-4C5B-BB2D-55E368E9C7DE}" srcOrd="2" destOrd="0" presId="urn:microsoft.com/office/officeart/2018/5/layout/IconCircleLabelList"/>
    <dgm:cxn modelId="{639DF82A-BCA0-43E7-B5F1-76E178F66B30}" type="presParOf" srcId="{25FDC039-6503-4C76-9AA6-DBBB81DC78C6}" destId="{6AACBE7C-E999-4E8F-9CED-7A39A623AE74}" srcOrd="3" destOrd="0" presId="urn:microsoft.com/office/officeart/2018/5/layout/IconCircleLabelList"/>
    <dgm:cxn modelId="{47703229-E8BE-444A-B948-61DACDFD86FE}" type="presParOf" srcId="{C9ED67D1-F0E3-417E-BA58-6C9550F09819}" destId="{7179C091-4E95-42BD-B9A0-CCFD1E2FBBB1}" srcOrd="3" destOrd="0" presId="urn:microsoft.com/office/officeart/2018/5/layout/IconCircleLabelList"/>
    <dgm:cxn modelId="{1A051C2D-0FCD-4826-8081-99A12B8F3033}" type="presParOf" srcId="{C9ED67D1-F0E3-417E-BA58-6C9550F09819}" destId="{B62E501A-7F7C-4A5E-8418-0492B33097B1}" srcOrd="4" destOrd="0" presId="urn:microsoft.com/office/officeart/2018/5/layout/IconCircleLabelList"/>
    <dgm:cxn modelId="{F6B2F4CF-D36B-4058-B12E-1A44F27EE112}" type="presParOf" srcId="{B62E501A-7F7C-4A5E-8418-0492B33097B1}" destId="{6D60A680-489A-49C5-ADC1-084A85C2A7BD}" srcOrd="0" destOrd="0" presId="urn:microsoft.com/office/officeart/2018/5/layout/IconCircleLabelList"/>
    <dgm:cxn modelId="{81E701E2-71F4-4B0B-8B6F-E67CC1C37550}" type="presParOf" srcId="{B62E501A-7F7C-4A5E-8418-0492B33097B1}" destId="{7C1F86F7-8A55-408E-B84F-3FA91CD41E65}" srcOrd="1" destOrd="0" presId="urn:microsoft.com/office/officeart/2018/5/layout/IconCircleLabelList"/>
    <dgm:cxn modelId="{79FFFE07-1BDA-48BE-AEAC-6D5968F58FD4}" type="presParOf" srcId="{B62E501A-7F7C-4A5E-8418-0492B33097B1}" destId="{8814E9A2-2FAF-4CA4-B5AA-A0DF98FFBF0C}" srcOrd="2" destOrd="0" presId="urn:microsoft.com/office/officeart/2018/5/layout/IconCircleLabelList"/>
    <dgm:cxn modelId="{9597113F-D923-4137-87A6-827E07FB5F00}" type="presParOf" srcId="{B62E501A-7F7C-4A5E-8418-0492B33097B1}" destId="{3FCB6E0F-0690-492F-A2CF-D9F74DFD7E2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03B4D8-AB43-4473-ACCA-AFEC1E04548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73402A0-FEC0-4003-BC41-0EF1505724B8}">
      <dgm:prSet/>
      <dgm:spPr/>
      <dgm:t>
        <a:bodyPr/>
        <a:lstStyle/>
        <a:p>
          <a:r>
            <a:rPr lang="en-US">
              <a:hlinkClick xmlns:r="http://schemas.openxmlformats.org/officeDocument/2006/relationships" r:id="rId1"/>
            </a:rPr>
            <a:t>Child Welfare Information Gateway </a:t>
          </a:r>
          <a:endParaRPr lang="en-US"/>
        </a:p>
      </dgm:t>
    </dgm:pt>
    <dgm:pt modelId="{B9D75133-C6C7-4571-B19B-E83ADD1B5035}" type="parTrans" cxnId="{F6C3E701-4E67-4C5E-87B0-E5AC57534AF4}">
      <dgm:prSet/>
      <dgm:spPr/>
      <dgm:t>
        <a:bodyPr/>
        <a:lstStyle/>
        <a:p>
          <a:endParaRPr lang="en-US"/>
        </a:p>
      </dgm:t>
    </dgm:pt>
    <dgm:pt modelId="{CF92EA83-D110-4EBC-9708-C155034F6930}" type="sibTrans" cxnId="{F6C3E701-4E67-4C5E-87B0-E5AC57534AF4}">
      <dgm:prSet/>
      <dgm:spPr/>
      <dgm:t>
        <a:bodyPr/>
        <a:lstStyle/>
        <a:p>
          <a:endParaRPr lang="en-US"/>
        </a:p>
      </dgm:t>
    </dgm:pt>
    <dgm:pt modelId="{BD325F37-E0ED-46D5-B09B-E1D803AFF9BD}">
      <dgm:prSet/>
      <dgm:spPr/>
      <dgm:t>
        <a:bodyPr/>
        <a:lstStyle/>
        <a:p>
          <a:r>
            <a:rPr lang="en-US">
              <a:hlinkClick xmlns:r="http://schemas.openxmlformats.org/officeDocument/2006/relationships" r:id="rId2"/>
            </a:rPr>
            <a:t>North Carolina Department of Social Services </a:t>
          </a:r>
          <a:endParaRPr lang="en-US"/>
        </a:p>
      </dgm:t>
    </dgm:pt>
    <dgm:pt modelId="{5C3EE8E0-C345-4EF9-8167-8C6ED89C3DE0}" type="parTrans" cxnId="{6D0A071D-77DB-42C9-BB0C-1D3DC363BEE1}">
      <dgm:prSet/>
      <dgm:spPr/>
      <dgm:t>
        <a:bodyPr/>
        <a:lstStyle/>
        <a:p>
          <a:endParaRPr lang="en-US"/>
        </a:p>
      </dgm:t>
    </dgm:pt>
    <dgm:pt modelId="{5DD330EC-63FB-4269-93F5-45C8934C6F0D}" type="sibTrans" cxnId="{6D0A071D-77DB-42C9-BB0C-1D3DC363BEE1}">
      <dgm:prSet/>
      <dgm:spPr/>
      <dgm:t>
        <a:bodyPr/>
        <a:lstStyle/>
        <a:p>
          <a:endParaRPr lang="en-US"/>
        </a:p>
      </dgm:t>
    </dgm:pt>
    <dgm:pt modelId="{91E0E363-8DDA-4A38-A0CC-7C715F8BF107}">
      <dgm:prSet/>
      <dgm:spPr/>
      <dgm:t>
        <a:bodyPr/>
        <a:lstStyle/>
        <a:p>
          <a:r>
            <a:rPr lang="en-US">
              <a:hlinkClick xmlns:r="http://schemas.openxmlformats.org/officeDocument/2006/relationships" r:id="rId3"/>
            </a:rPr>
            <a:t>Prevent Child Abuse North Carolina</a:t>
          </a:r>
          <a:endParaRPr lang="en-US"/>
        </a:p>
      </dgm:t>
    </dgm:pt>
    <dgm:pt modelId="{7A9B8FEF-C6E8-4155-8E2D-A9E1C58CCA91}" type="parTrans" cxnId="{53FC7810-CC02-4D6E-88C7-91214AA261AA}">
      <dgm:prSet/>
      <dgm:spPr/>
      <dgm:t>
        <a:bodyPr/>
        <a:lstStyle/>
        <a:p>
          <a:endParaRPr lang="en-US"/>
        </a:p>
      </dgm:t>
    </dgm:pt>
    <dgm:pt modelId="{E2DCF5CC-4CAF-4B4C-937D-18653913E8FF}" type="sibTrans" cxnId="{53FC7810-CC02-4D6E-88C7-91214AA261AA}">
      <dgm:prSet/>
      <dgm:spPr/>
      <dgm:t>
        <a:bodyPr/>
        <a:lstStyle/>
        <a:p>
          <a:endParaRPr lang="en-US"/>
        </a:p>
      </dgm:t>
    </dgm:pt>
    <dgm:pt modelId="{BEA4B04E-E80E-454B-A4A3-61825CAEF601}">
      <dgm:prSet/>
      <dgm:spPr/>
      <dgm:t>
        <a:bodyPr/>
        <a:lstStyle/>
        <a:p>
          <a:r>
            <a:rPr lang="en-US">
              <a:hlinkClick xmlns:r="http://schemas.openxmlformats.org/officeDocument/2006/relationships" r:id="rId4"/>
            </a:rPr>
            <a:t>US Center for Safe Sport</a:t>
          </a:r>
          <a:endParaRPr lang="en-US"/>
        </a:p>
      </dgm:t>
    </dgm:pt>
    <dgm:pt modelId="{5F70DD3F-EAF4-4AEE-BF97-EDAD234FD96D}" type="parTrans" cxnId="{246EDFC7-B8C3-4B20-8A56-7895287AFCCC}">
      <dgm:prSet/>
      <dgm:spPr/>
      <dgm:t>
        <a:bodyPr/>
        <a:lstStyle/>
        <a:p>
          <a:endParaRPr lang="en-US"/>
        </a:p>
      </dgm:t>
    </dgm:pt>
    <dgm:pt modelId="{234EAA6A-B578-4AA5-B15E-DC0507EA2627}" type="sibTrans" cxnId="{246EDFC7-B8C3-4B20-8A56-7895287AFCCC}">
      <dgm:prSet/>
      <dgm:spPr/>
      <dgm:t>
        <a:bodyPr/>
        <a:lstStyle/>
        <a:p>
          <a:endParaRPr lang="en-US"/>
        </a:p>
      </dgm:t>
    </dgm:pt>
    <dgm:pt modelId="{DB169F81-1C8F-4704-9E3B-9F34DC7FA984}" type="pres">
      <dgm:prSet presAssocID="{1D03B4D8-AB43-4473-ACCA-AFEC1E04548A}" presName="vert0" presStyleCnt="0">
        <dgm:presLayoutVars>
          <dgm:dir/>
          <dgm:animOne val="branch"/>
          <dgm:animLvl val="lvl"/>
        </dgm:presLayoutVars>
      </dgm:prSet>
      <dgm:spPr/>
    </dgm:pt>
    <dgm:pt modelId="{BE2380F1-925A-4960-BBD0-B0360E163C94}" type="pres">
      <dgm:prSet presAssocID="{073402A0-FEC0-4003-BC41-0EF1505724B8}" presName="thickLine" presStyleLbl="alignNode1" presStyleIdx="0" presStyleCnt="4"/>
      <dgm:spPr/>
    </dgm:pt>
    <dgm:pt modelId="{D590D93C-A628-4798-A291-571DDD642C57}" type="pres">
      <dgm:prSet presAssocID="{073402A0-FEC0-4003-BC41-0EF1505724B8}" presName="horz1" presStyleCnt="0"/>
      <dgm:spPr/>
    </dgm:pt>
    <dgm:pt modelId="{F7611FF4-200E-4CCF-9874-18916D1AB5FE}" type="pres">
      <dgm:prSet presAssocID="{073402A0-FEC0-4003-BC41-0EF1505724B8}" presName="tx1" presStyleLbl="revTx" presStyleIdx="0" presStyleCnt="4"/>
      <dgm:spPr/>
    </dgm:pt>
    <dgm:pt modelId="{4CE9B6CF-D1DD-461F-8852-868EF5C94D95}" type="pres">
      <dgm:prSet presAssocID="{073402A0-FEC0-4003-BC41-0EF1505724B8}" presName="vert1" presStyleCnt="0"/>
      <dgm:spPr/>
    </dgm:pt>
    <dgm:pt modelId="{4D97B4E3-7C35-4AB9-9A1F-A6390821FB65}" type="pres">
      <dgm:prSet presAssocID="{BD325F37-E0ED-46D5-B09B-E1D803AFF9BD}" presName="thickLine" presStyleLbl="alignNode1" presStyleIdx="1" presStyleCnt="4"/>
      <dgm:spPr/>
    </dgm:pt>
    <dgm:pt modelId="{99B39D27-019F-4046-8A9E-31D1DE86E38E}" type="pres">
      <dgm:prSet presAssocID="{BD325F37-E0ED-46D5-B09B-E1D803AFF9BD}" presName="horz1" presStyleCnt="0"/>
      <dgm:spPr/>
    </dgm:pt>
    <dgm:pt modelId="{E6F5E66F-6F26-4BB0-8BED-7AAFAB26A927}" type="pres">
      <dgm:prSet presAssocID="{BD325F37-E0ED-46D5-B09B-E1D803AFF9BD}" presName="tx1" presStyleLbl="revTx" presStyleIdx="1" presStyleCnt="4"/>
      <dgm:spPr/>
    </dgm:pt>
    <dgm:pt modelId="{89132181-BF07-4C66-93CC-7B4EBB975D83}" type="pres">
      <dgm:prSet presAssocID="{BD325F37-E0ED-46D5-B09B-E1D803AFF9BD}" presName="vert1" presStyleCnt="0"/>
      <dgm:spPr/>
    </dgm:pt>
    <dgm:pt modelId="{EF6DF44F-8C6A-45D0-BB2B-EDE0C831AEFA}" type="pres">
      <dgm:prSet presAssocID="{91E0E363-8DDA-4A38-A0CC-7C715F8BF107}" presName="thickLine" presStyleLbl="alignNode1" presStyleIdx="2" presStyleCnt="4"/>
      <dgm:spPr/>
    </dgm:pt>
    <dgm:pt modelId="{3198A584-706A-4E8F-BF64-AB65887CFB63}" type="pres">
      <dgm:prSet presAssocID="{91E0E363-8DDA-4A38-A0CC-7C715F8BF107}" presName="horz1" presStyleCnt="0"/>
      <dgm:spPr/>
    </dgm:pt>
    <dgm:pt modelId="{74845E62-F035-4DF7-8CB4-9B90CC76BA5F}" type="pres">
      <dgm:prSet presAssocID="{91E0E363-8DDA-4A38-A0CC-7C715F8BF107}" presName="tx1" presStyleLbl="revTx" presStyleIdx="2" presStyleCnt="4"/>
      <dgm:spPr/>
    </dgm:pt>
    <dgm:pt modelId="{CA5AB082-8089-475B-8F32-1C1D32628725}" type="pres">
      <dgm:prSet presAssocID="{91E0E363-8DDA-4A38-A0CC-7C715F8BF107}" presName="vert1" presStyleCnt="0"/>
      <dgm:spPr/>
    </dgm:pt>
    <dgm:pt modelId="{2347C450-F5F0-414D-B396-E30DEE04A09B}" type="pres">
      <dgm:prSet presAssocID="{BEA4B04E-E80E-454B-A4A3-61825CAEF601}" presName="thickLine" presStyleLbl="alignNode1" presStyleIdx="3" presStyleCnt="4"/>
      <dgm:spPr/>
    </dgm:pt>
    <dgm:pt modelId="{FA80E0D5-01A7-4ACE-A0B2-18EC72341FE6}" type="pres">
      <dgm:prSet presAssocID="{BEA4B04E-E80E-454B-A4A3-61825CAEF601}" presName="horz1" presStyleCnt="0"/>
      <dgm:spPr/>
    </dgm:pt>
    <dgm:pt modelId="{DD2279D8-6C82-40D1-A0D7-5EE60D0C454E}" type="pres">
      <dgm:prSet presAssocID="{BEA4B04E-E80E-454B-A4A3-61825CAEF601}" presName="tx1" presStyleLbl="revTx" presStyleIdx="3" presStyleCnt="4"/>
      <dgm:spPr/>
    </dgm:pt>
    <dgm:pt modelId="{495A7010-517C-4F66-8B03-82461A386FE3}" type="pres">
      <dgm:prSet presAssocID="{BEA4B04E-E80E-454B-A4A3-61825CAEF601}" presName="vert1" presStyleCnt="0"/>
      <dgm:spPr/>
    </dgm:pt>
  </dgm:ptLst>
  <dgm:cxnLst>
    <dgm:cxn modelId="{1A785700-5F92-498A-B5C0-A1FAF8D79E4F}" type="presOf" srcId="{073402A0-FEC0-4003-BC41-0EF1505724B8}" destId="{F7611FF4-200E-4CCF-9874-18916D1AB5FE}" srcOrd="0" destOrd="0" presId="urn:microsoft.com/office/officeart/2008/layout/LinedList"/>
    <dgm:cxn modelId="{F6C3E701-4E67-4C5E-87B0-E5AC57534AF4}" srcId="{1D03B4D8-AB43-4473-ACCA-AFEC1E04548A}" destId="{073402A0-FEC0-4003-BC41-0EF1505724B8}" srcOrd="0" destOrd="0" parTransId="{B9D75133-C6C7-4571-B19B-E83ADD1B5035}" sibTransId="{CF92EA83-D110-4EBC-9708-C155034F6930}"/>
    <dgm:cxn modelId="{53FC7810-CC02-4D6E-88C7-91214AA261AA}" srcId="{1D03B4D8-AB43-4473-ACCA-AFEC1E04548A}" destId="{91E0E363-8DDA-4A38-A0CC-7C715F8BF107}" srcOrd="2" destOrd="0" parTransId="{7A9B8FEF-C6E8-4155-8E2D-A9E1C58CCA91}" sibTransId="{E2DCF5CC-4CAF-4B4C-937D-18653913E8FF}"/>
    <dgm:cxn modelId="{6D0A071D-77DB-42C9-BB0C-1D3DC363BEE1}" srcId="{1D03B4D8-AB43-4473-ACCA-AFEC1E04548A}" destId="{BD325F37-E0ED-46D5-B09B-E1D803AFF9BD}" srcOrd="1" destOrd="0" parTransId="{5C3EE8E0-C345-4EF9-8167-8C6ED89C3DE0}" sibTransId="{5DD330EC-63FB-4269-93F5-45C8934C6F0D}"/>
    <dgm:cxn modelId="{1C99BD62-9DD2-48EC-ACA2-C092D34EBC27}" type="presOf" srcId="{91E0E363-8DDA-4A38-A0CC-7C715F8BF107}" destId="{74845E62-F035-4DF7-8CB4-9B90CC76BA5F}" srcOrd="0" destOrd="0" presId="urn:microsoft.com/office/officeart/2008/layout/LinedList"/>
    <dgm:cxn modelId="{976473C2-8426-450C-AB3E-CA4C6EB89416}" type="presOf" srcId="{BD325F37-E0ED-46D5-B09B-E1D803AFF9BD}" destId="{E6F5E66F-6F26-4BB0-8BED-7AAFAB26A927}" srcOrd="0" destOrd="0" presId="urn:microsoft.com/office/officeart/2008/layout/LinedList"/>
    <dgm:cxn modelId="{246EDFC7-B8C3-4B20-8A56-7895287AFCCC}" srcId="{1D03B4D8-AB43-4473-ACCA-AFEC1E04548A}" destId="{BEA4B04E-E80E-454B-A4A3-61825CAEF601}" srcOrd="3" destOrd="0" parTransId="{5F70DD3F-EAF4-4AEE-BF97-EDAD234FD96D}" sibTransId="{234EAA6A-B578-4AA5-B15E-DC0507EA2627}"/>
    <dgm:cxn modelId="{83EC09E9-ECDB-4BDC-89DA-910B3184C9A9}" type="presOf" srcId="{1D03B4D8-AB43-4473-ACCA-AFEC1E04548A}" destId="{DB169F81-1C8F-4704-9E3B-9F34DC7FA984}" srcOrd="0" destOrd="0" presId="urn:microsoft.com/office/officeart/2008/layout/LinedList"/>
    <dgm:cxn modelId="{1ACEDFF4-D81E-40AA-A1DD-E06CCD8A2A6D}" type="presOf" srcId="{BEA4B04E-E80E-454B-A4A3-61825CAEF601}" destId="{DD2279D8-6C82-40D1-A0D7-5EE60D0C454E}" srcOrd="0" destOrd="0" presId="urn:microsoft.com/office/officeart/2008/layout/LinedList"/>
    <dgm:cxn modelId="{1EC0B91A-2E49-4F6E-8FE5-3F86086FFF3A}" type="presParOf" srcId="{DB169F81-1C8F-4704-9E3B-9F34DC7FA984}" destId="{BE2380F1-925A-4960-BBD0-B0360E163C94}" srcOrd="0" destOrd="0" presId="urn:microsoft.com/office/officeart/2008/layout/LinedList"/>
    <dgm:cxn modelId="{D5917ABA-00FB-4151-B9F5-9CAB20D73B4E}" type="presParOf" srcId="{DB169F81-1C8F-4704-9E3B-9F34DC7FA984}" destId="{D590D93C-A628-4798-A291-571DDD642C57}" srcOrd="1" destOrd="0" presId="urn:microsoft.com/office/officeart/2008/layout/LinedList"/>
    <dgm:cxn modelId="{0EF7267A-FC74-4EF8-AA4E-86BCA308C874}" type="presParOf" srcId="{D590D93C-A628-4798-A291-571DDD642C57}" destId="{F7611FF4-200E-4CCF-9874-18916D1AB5FE}" srcOrd="0" destOrd="0" presId="urn:microsoft.com/office/officeart/2008/layout/LinedList"/>
    <dgm:cxn modelId="{57D8F3E0-437F-4708-8FC8-B4B8863A4ABC}" type="presParOf" srcId="{D590D93C-A628-4798-A291-571DDD642C57}" destId="{4CE9B6CF-D1DD-461F-8852-868EF5C94D95}" srcOrd="1" destOrd="0" presId="urn:microsoft.com/office/officeart/2008/layout/LinedList"/>
    <dgm:cxn modelId="{1B7C9C7D-677E-4336-BB14-3670D647616E}" type="presParOf" srcId="{DB169F81-1C8F-4704-9E3B-9F34DC7FA984}" destId="{4D97B4E3-7C35-4AB9-9A1F-A6390821FB65}" srcOrd="2" destOrd="0" presId="urn:microsoft.com/office/officeart/2008/layout/LinedList"/>
    <dgm:cxn modelId="{13FD772C-2072-474F-9A1B-5CBD41F17D85}" type="presParOf" srcId="{DB169F81-1C8F-4704-9E3B-9F34DC7FA984}" destId="{99B39D27-019F-4046-8A9E-31D1DE86E38E}" srcOrd="3" destOrd="0" presId="urn:microsoft.com/office/officeart/2008/layout/LinedList"/>
    <dgm:cxn modelId="{F6724DD3-8A8E-49BD-ACA7-BC79F076A21F}" type="presParOf" srcId="{99B39D27-019F-4046-8A9E-31D1DE86E38E}" destId="{E6F5E66F-6F26-4BB0-8BED-7AAFAB26A927}" srcOrd="0" destOrd="0" presId="urn:microsoft.com/office/officeart/2008/layout/LinedList"/>
    <dgm:cxn modelId="{38FAD2A2-6233-483F-803D-F1184C205FC6}" type="presParOf" srcId="{99B39D27-019F-4046-8A9E-31D1DE86E38E}" destId="{89132181-BF07-4C66-93CC-7B4EBB975D83}" srcOrd="1" destOrd="0" presId="urn:microsoft.com/office/officeart/2008/layout/LinedList"/>
    <dgm:cxn modelId="{5F02E3E3-9D05-4468-BBD5-4738698DE3D4}" type="presParOf" srcId="{DB169F81-1C8F-4704-9E3B-9F34DC7FA984}" destId="{EF6DF44F-8C6A-45D0-BB2B-EDE0C831AEFA}" srcOrd="4" destOrd="0" presId="urn:microsoft.com/office/officeart/2008/layout/LinedList"/>
    <dgm:cxn modelId="{97234E55-72F6-45B3-9D36-2414AA05D0F1}" type="presParOf" srcId="{DB169F81-1C8F-4704-9E3B-9F34DC7FA984}" destId="{3198A584-706A-4E8F-BF64-AB65887CFB63}" srcOrd="5" destOrd="0" presId="urn:microsoft.com/office/officeart/2008/layout/LinedList"/>
    <dgm:cxn modelId="{3EABABD4-5C3A-4162-8504-70EEA850E263}" type="presParOf" srcId="{3198A584-706A-4E8F-BF64-AB65887CFB63}" destId="{74845E62-F035-4DF7-8CB4-9B90CC76BA5F}" srcOrd="0" destOrd="0" presId="urn:microsoft.com/office/officeart/2008/layout/LinedList"/>
    <dgm:cxn modelId="{145C9867-F5C2-44A9-AD33-50627D700A9D}" type="presParOf" srcId="{3198A584-706A-4E8F-BF64-AB65887CFB63}" destId="{CA5AB082-8089-475B-8F32-1C1D32628725}" srcOrd="1" destOrd="0" presId="urn:microsoft.com/office/officeart/2008/layout/LinedList"/>
    <dgm:cxn modelId="{2F3A330D-4D04-46A0-B2E3-1EBBC61CB9C5}" type="presParOf" srcId="{DB169F81-1C8F-4704-9E3B-9F34DC7FA984}" destId="{2347C450-F5F0-414D-B396-E30DEE04A09B}" srcOrd="6" destOrd="0" presId="urn:microsoft.com/office/officeart/2008/layout/LinedList"/>
    <dgm:cxn modelId="{67180374-8E47-4390-A32E-2E440558E559}" type="presParOf" srcId="{DB169F81-1C8F-4704-9E3B-9F34DC7FA984}" destId="{FA80E0D5-01A7-4ACE-A0B2-18EC72341FE6}" srcOrd="7" destOrd="0" presId="urn:microsoft.com/office/officeart/2008/layout/LinedList"/>
    <dgm:cxn modelId="{27A6CFF8-6E56-4498-B14F-2F969EE78003}" type="presParOf" srcId="{FA80E0D5-01A7-4ACE-A0B2-18EC72341FE6}" destId="{DD2279D8-6C82-40D1-A0D7-5EE60D0C454E}" srcOrd="0" destOrd="0" presId="urn:microsoft.com/office/officeart/2008/layout/LinedList"/>
    <dgm:cxn modelId="{2E950790-2AC3-4115-9123-62D4B9E55679}" type="presParOf" srcId="{FA80E0D5-01A7-4ACE-A0B2-18EC72341FE6}" destId="{495A7010-517C-4F66-8B03-82461A386F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AA56F-85B9-4AF6-BC62-E5EB0F9D2628}">
      <dsp:nvSpPr>
        <dsp:cNvPr id="0" name=""/>
        <dsp:cNvSpPr/>
      </dsp:nvSpPr>
      <dsp:spPr>
        <a:xfrm>
          <a:off x="0" y="-24353"/>
          <a:ext cx="8097012" cy="8801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Who are mandated reporters and what protections do they have?</a:t>
          </a:r>
        </a:p>
      </dsp:txBody>
      <dsp:txXfrm>
        <a:off x="25779" y="1426"/>
        <a:ext cx="7044287" cy="828588"/>
      </dsp:txXfrm>
    </dsp:sp>
    <dsp:sp modelId="{7DA722AF-1E74-4DBD-9CF5-679763948129}">
      <dsp:nvSpPr>
        <dsp:cNvPr id="0" name=""/>
        <dsp:cNvSpPr/>
      </dsp:nvSpPr>
      <dsp:spPr>
        <a:xfrm>
          <a:off x="604647" y="978035"/>
          <a:ext cx="8097012" cy="880146"/>
        </a:xfrm>
        <a:prstGeom prst="roundRect">
          <a:avLst>
            <a:gd name="adj" fmla="val 10000"/>
          </a:avLst>
        </a:prstGeom>
        <a:solidFill>
          <a:schemeClr val="accent2">
            <a:hueOff val="-319344"/>
            <a:satOff val="87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What are the different forms of child abuse and neglect, and how are they identified? </a:t>
          </a:r>
        </a:p>
      </dsp:txBody>
      <dsp:txXfrm>
        <a:off x="630426" y="1003814"/>
        <a:ext cx="6868711" cy="828588"/>
      </dsp:txXfrm>
    </dsp:sp>
    <dsp:sp modelId="{B872F819-399D-48B0-AEC7-8485BD0880B0}">
      <dsp:nvSpPr>
        <dsp:cNvPr id="0" name=""/>
        <dsp:cNvSpPr/>
      </dsp:nvSpPr>
      <dsp:spPr>
        <a:xfrm>
          <a:off x="1777461" y="2974724"/>
          <a:ext cx="8097012" cy="880146"/>
        </a:xfrm>
        <a:prstGeom prst="roundRect">
          <a:avLst>
            <a:gd name="adj" fmla="val 10000"/>
          </a:avLst>
        </a:prstGeom>
        <a:solidFill>
          <a:schemeClr val="accent2">
            <a:hueOff val="-638687"/>
            <a:satOff val="175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When a child discloses abuse, what should I do with that information?</a:t>
          </a:r>
        </a:p>
      </dsp:txBody>
      <dsp:txXfrm>
        <a:off x="1803240" y="3000503"/>
        <a:ext cx="6868711" cy="828588"/>
      </dsp:txXfrm>
    </dsp:sp>
    <dsp:sp modelId="{C846792C-6BA5-474B-B308-8BA7DEA78104}">
      <dsp:nvSpPr>
        <dsp:cNvPr id="0" name=""/>
        <dsp:cNvSpPr/>
      </dsp:nvSpPr>
      <dsp:spPr>
        <a:xfrm>
          <a:off x="2418587" y="4009554"/>
          <a:ext cx="8097012" cy="880146"/>
        </a:xfrm>
        <a:prstGeom prst="roundRect">
          <a:avLst>
            <a:gd name="adj" fmla="val 10000"/>
          </a:avLst>
        </a:prstGeom>
        <a:solidFill>
          <a:schemeClr val="accent2">
            <a:hueOff val="-958031"/>
            <a:satOff val="2632"/>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Where can I find resources related to this topic?</a:t>
          </a:r>
        </a:p>
      </dsp:txBody>
      <dsp:txXfrm>
        <a:off x="2444366" y="4035333"/>
        <a:ext cx="6868711" cy="828588"/>
      </dsp:txXfrm>
    </dsp:sp>
    <dsp:sp modelId="{AE81C20E-CF1B-4C09-B2C9-F95917FAC6DA}">
      <dsp:nvSpPr>
        <dsp:cNvPr id="0" name=""/>
        <dsp:cNvSpPr/>
      </dsp:nvSpPr>
      <dsp:spPr>
        <a:xfrm>
          <a:off x="1136102" y="1902097"/>
          <a:ext cx="8097012" cy="977560"/>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peer to peer abuse and what are the best practices in preventing it?</a:t>
          </a:r>
        </a:p>
      </dsp:txBody>
      <dsp:txXfrm>
        <a:off x="1164734" y="1930729"/>
        <a:ext cx="6863005" cy="920296"/>
      </dsp:txXfrm>
    </dsp:sp>
    <dsp:sp modelId="{158AD7EC-6AD6-4BC2-91FC-F7EB8584F8B7}">
      <dsp:nvSpPr>
        <dsp:cNvPr id="0" name=""/>
        <dsp:cNvSpPr/>
      </dsp:nvSpPr>
      <dsp:spPr>
        <a:xfrm>
          <a:off x="7125423" y="636399"/>
          <a:ext cx="572095" cy="5720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54144" y="636399"/>
        <a:ext cx="314653" cy="430501"/>
      </dsp:txXfrm>
    </dsp:sp>
    <dsp:sp modelId="{36683D56-40A0-4E5A-B465-99D437B39920}">
      <dsp:nvSpPr>
        <dsp:cNvPr id="0" name=""/>
        <dsp:cNvSpPr/>
      </dsp:nvSpPr>
      <dsp:spPr>
        <a:xfrm>
          <a:off x="7738948" y="1621030"/>
          <a:ext cx="572095" cy="572095"/>
        </a:xfrm>
        <a:prstGeom prst="downArrow">
          <a:avLst>
            <a:gd name="adj1" fmla="val 55000"/>
            <a:gd name="adj2" fmla="val 45000"/>
          </a:avLst>
        </a:prstGeom>
        <a:solidFill>
          <a:schemeClr val="accent2">
            <a:tint val="40000"/>
            <a:alpha val="90000"/>
            <a:hueOff val="-374893"/>
            <a:satOff val="1471"/>
            <a:lumOff val="189"/>
            <a:alphaOff val="0"/>
          </a:schemeClr>
        </a:solidFill>
        <a:ln w="12700" cap="flat" cmpd="sng" algn="ctr">
          <a:solidFill>
            <a:schemeClr val="accent2">
              <a:tint val="40000"/>
              <a:alpha val="90000"/>
              <a:hueOff val="-374893"/>
              <a:satOff val="1471"/>
              <a:lumOff val="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867669" y="1621030"/>
        <a:ext cx="314653" cy="430501"/>
      </dsp:txXfrm>
    </dsp:sp>
    <dsp:sp modelId="{EF75417B-0F05-4574-9EA2-DAF6F9FBEE2E}">
      <dsp:nvSpPr>
        <dsp:cNvPr id="0" name=""/>
        <dsp:cNvSpPr/>
      </dsp:nvSpPr>
      <dsp:spPr>
        <a:xfrm>
          <a:off x="8237060" y="2564361"/>
          <a:ext cx="572095" cy="572095"/>
        </a:xfrm>
        <a:prstGeom prst="downArrow">
          <a:avLst>
            <a:gd name="adj1" fmla="val 55000"/>
            <a:gd name="adj2" fmla="val 45000"/>
          </a:avLst>
        </a:prstGeom>
        <a:solidFill>
          <a:schemeClr val="accent2">
            <a:tint val="40000"/>
            <a:alpha val="90000"/>
            <a:hueOff val="-749786"/>
            <a:satOff val="2942"/>
            <a:lumOff val="377"/>
            <a:alphaOff val="0"/>
          </a:schemeClr>
        </a:solidFill>
        <a:ln w="12700" cap="flat" cmpd="sng" algn="ctr">
          <a:solidFill>
            <a:schemeClr val="accent2">
              <a:tint val="40000"/>
              <a:alpha val="90000"/>
              <a:hueOff val="-749786"/>
              <a:satOff val="2942"/>
              <a:lumOff val="3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65781" y="2564361"/>
        <a:ext cx="314653" cy="430501"/>
      </dsp:txXfrm>
    </dsp:sp>
    <dsp:sp modelId="{67A960F4-798D-46DE-A9E6-E94C07E900FE}">
      <dsp:nvSpPr>
        <dsp:cNvPr id="0" name=""/>
        <dsp:cNvSpPr/>
      </dsp:nvSpPr>
      <dsp:spPr>
        <a:xfrm>
          <a:off x="9072524" y="3656428"/>
          <a:ext cx="572095" cy="572095"/>
        </a:xfrm>
        <a:prstGeom prst="downArrow">
          <a:avLst>
            <a:gd name="adj1" fmla="val 55000"/>
            <a:gd name="adj2" fmla="val 45000"/>
          </a:avLst>
        </a:prstGeom>
        <a:solidFill>
          <a:schemeClr val="accent2">
            <a:tint val="40000"/>
            <a:alpha val="90000"/>
            <a:hueOff val="-1124680"/>
            <a:satOff val="4413"/>
            <a:lumOff val="566"/>
            <a:alphaOff val="0"/>
          </a:schemeClr>
        </a:solidFill>
        <a:ln w="12700" cap="flat" cmpd="sng" algn="ctr">
          <a:solidFill>
            <a:schemeClr val="accent2">
              <a:tint val="40000"/>
              <a:alpha val="90000"/>
              <a:hueOff val="-1124680"/>
              <a:satOff val="4413"/>
              <a:lumOff val="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201245" y="3656428"/>
        <a:ext cx="314653" cy="430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D453-7A28-4F38-8BCD-14E864C06324}">
      <dsp:nvSpPr>
        <dsp:cNvPr id="0" name=""/>
        <dsp:cNvSpPr/>
      </dsp:nvSpPr>
      <dsp:spPr>
        <a:xfrm>
          <a:off x="1910227" y="2560948"/>
          <a:ext cx="1323856" cy="132385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Abuse</a:t>
          </a:r>
        </a:p>
      </dsp:txBody>
      <dsp:txXfrm>
        <a:off x="2104101" y="2754822"/>
        <a:ext cx="936108" cy="936108"/>
      </dsp:txXfrm>
    </dsp:sp>
    <dsp:sp modelId="{B1F40662-20CA-4586-9637-0ED845756964}">
      <dsp:nvSpPr>
        <dsp:cNvPr id="0" name=""/>
        <dsp:cNvSpPr/>
      </dsp:nvSpPr>
      <dsp:spPr>
        <a:xfrm rot="10800000">
          <a:off x="629225" y="3034227"/>
          <a:ext cx="1210546" cy="377299"/>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CEC232-B5EF-4CC4-9C13-721D1D8790A3}">
      <dsp:nvSpPr>
        <dsp:cNvPr id="0" name=""/>
        <dsp:cNvSpPr/>
      </dsp:nvSpPr>
      <dsp:spPr>
        <a:xfrm>
          <a:off x="393" y="2719811"/>
          <a:ext cx="1257663" cy="10061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Physical</a:t>
          </a:r>
        </a:p>
      </dsp:txBody>
      <dsp:txXfrm>
        <a:off x="29862" y="2749280"/>
        <a:ext cx="1198725" cy="947192"/>
      </dsp:txXfrm>
    </dsp:sp>
    <dsp:sp modelId="{4124EF11-C6DF-4790-8A35-9242CFB9033A}">
      <dsp:nvSpPr>
        <dsp:cNvPr id="0" name=""/>
        <dsp:cNvSpPr/>
      </dsp:nvSpPr>
      <dsp:spPr>
        <a:xfrm rot="13500000">
          <a:off x="996079" y="2077360"/>
          <a:ext cx="1238418" cy="377299"/>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2A8261-4578-4F7D-9DF9-43C55D213A5B}">
      <dsp:nvSpPr>
        <dsp:cNvPr id="0" name=""/>
        <dsp:cNvSpPr/>
      </dsp:nvSpPr>
      <dsp:spPr>
        <a:xfrm>
          <a:off x="548609" y="1325097"/>
          <a:ext cx="1257663" cy="10061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Emotional</a:t>
          </a:r>
        </a:p>
      </dsp:txBody>
      <dsp:txXfrm>
        <a:off x="578078" y="1354566"/>
        <a:ext cx="1198725" cy="947192"/>
      </dsp:txXfrm>
    </dsp:sp>
    <dsp:sp modelId="{E1FC2916-EEA0-481D-9E20-B63133D0583F}">
      <dsp:nvSpPr>
        <dsp:cNvPr id="0" name=""/>
        <dsp:cNvSpPr/>
      </dsp:nvSpPr>
      <dsp:spPr>
        <a:xfrm rot="16200000">
          <a:off x="1966882" y="1696570"/>
          <a:ext cx="1210546" cy="377299"/>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C72FE-71B2-4B59-B578-5A6E8615CBEE}">
      <dsp:nvSpPr>
        <dsp:cNvPr id="0" name=""/>
        <dsp:cNvSpPr/>
      </dsp:nvSpPr>
      <dsp:spPr>
        <a:xfrm>
          <a:off x="1943323" y="776881"/>
          <a:ext cx="1257663" cy="10061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Sexual</a:t>
          </a:r>
        </a:p>
      </dsp:txBody>
      <dsp:txXfrm>
        <a:off x="1972792" y="806350"/>
        <a:ext cx="1198725" cy="947192"/>
      </dsp:txXfrm>
    </dsp:sp>
    <dsp:sp modelId="{F1A66B92-311A-4D8D-B344-A6C85237F1F5}">
      <dsp:nvSpPr>
        <dsp:cNvPr id="0" name=""/>
        <dsp:cNvSpPr/>
      </dsp:nvSpPr>
      <dsp:spPr>
        <a:xfrm rot="18900000">
          <a:off x="2912748" y="2088361"/>
          <a:ext cx="1210546" cy="377299"/>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3DD2E1-8AA2-44C4-B603-B6B8BE0CF5F4}">
      <dsp:nvSpPr>
        <dsp:cNvPr id="0" name=""/>
        <dsp:cNvSpPr/>
      </dsp:nvSpPr>
      <dsp:spPr>
        <a:xfrm>
          <a:off x="3317182" y="1345952"/>
          <a:ext cx="1257663" cy="10061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Peer to Peer</a:t>
          </a:r>
        </a:p>
      </dsp:txBody>
      <dsp:txXfrm>
        <a:off x="3346651" y="1375421"/>
        <a:ext cx="1198725" cy="947192"/>
      </dsp:txXfrm>
    </dsp:sp>
    <dsp:sp modelId="{9822F593-73F8-4C3C-8A3F-CB1FA5A8303A}">
      <dsp:nvSpPr>
        <dsp:cNvPr id="0" name=""/>
        <dsp:cNvSpPr/>
      </dsp:nvSpPr>
      <dsp:spPr>
        <a:xfrm>
          <a:off x="3304538" y="3034227"/>
          <a:ext cx="1210546" cy="377299"/>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8B9D6F-FAE7-4373-AB2B-C7153D413732}">
      <dsp:nvSpPr>
        <dsp:cNvPr id="0" name=""/>
        <dsp:cNvSpPr/>
      </dsp:nvSpPr>
      <dsp:spPr>
        <a:xfrm>
          <a:off x="3886253" y="2719811"/>
          <a:ext cx="1257663" cy="10061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Neglect</a:t>
          </a:r>
        </a:p>
      </dsp:txBody>
      <dsp:txXfrm>
        <a:off x="3915722" y="2749280"/>
        <a:ext cx="1198725" cy="947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8D1B2-D358-4A53-92C4-E69B4ABCBA02}">
      <dsp:nvSpPr>
        <dsp:cNvPr id="0" name=""/>
        <dsp:cNvSpPr/>
      </dsp:nvSpPr>
      <dsp:spPr>
        <a:xfrm>
          <a:off x="213"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1155700">
            <a:lnSpc>
              <a:spcPct val="90000"/>
            </a:lnSpc>
            <a:spcBef>
              <a:spcPct val="0"/>
            </a:spcBef>
            <a:spcAft>
              <a:spcPct val="35000"/>
            </a:spcAft>
            <a:buNone/>
          </a:pPr>
          <a:r>
            <a:rPr lang="en-US" sz="2600" kern="1200"/>
            <a:t>Separate youth in conflict</a:t>
          </a:r>
        </a:p>
      </dsp:txBody>
      <dsp:txXfrm>
        <a:off x="213" y="1787136"/>
        <a:ext cx="2577217" cy="1855596"/>
      </dsp:txXfrm>
    </dsp:sp>
    <dsp:sp modelId="{BF90C023-EBC2-4432-BACE-731CE19A0650}">
      <dsp:nvSpPr>
        <dsp:cNvPr id="0" name=""/>
        <dsp:cNvSpPr/>
      </dsp:nvSpPr>
      <dsp:spPr>
        <a:xfrm>
          <a:off x="213"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3" y="550072"/>
        <a:ext cx="2577217" cy="1237064"/>
      </dsp:txXfrm>
    </dsp:sp>
    <dsp:sp modelId="{A1CDE5ED-1B5D-45B1-81BD-96FA38401DC8}">
      <dsp:nvSpPr>
        <dsp:cNvPr id="0" name=""/>
        <dsp:cNvSpPr/>
      </dsp:nvSpPr>
      <dsp:spPr>
        <a:xfrm>
          <a:off x="2783608"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1155700">
            <a:lnSpc>
              <a:spcPct val="90000"/>
            </a:lnSpc>
            <a:spcBef>
              <a:spcPct val="0"/>
            </a:spcBef>
            <a:spcAft>
              <a:spcPct val="35000"/>
            </a:spcAft>
            <a:buNone/>
          </a:pPr>
          <a:r>
            <a:rPr lang="en-US" sz="2600" kern="1200"/>
            <a:t>Address teasing before it becomes bullying</a:t>
          </a:r>
        </a:p>
      </dsp:txBody>
      <dsp:txXfrm>
        <a:off x="2783608" y="1787136"/>
        <a:ext cx="2577217" cy="1855596"/>
      </dsp:txXfrm>
    </dsp:sp>
    <dsp:sp modelId="{E70104BE-1FC3-4779-9142-4A0005EE71CA}">
      <dsp:nvSpPr>
        <dsp:cNvPr id="0" name=""/>
        <dsp:cNvSpPr/>
      </dsp:nvSpPr>
      <dsp:spPr>
        <a:xfrm>
          <a:off x="2783608"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83608" y="550072"/>
        <a:ext cx="2577217" cy="1237064"/>
      </dsp:txXfrm>
    </dsp:sp>
    <dsp:sp modelId="{01C3F2C1-A710-4759-82EC-6A6295410A9B}">
      <dsp:nvSpPr>
        <dsp:cNvPr id="0" name=""/>
        <dsp:cNvSpPr/>
      </dsp:nvSpPr>
      <dsp:spPr>
        <a:xfrm>
          <a:off x="5567003"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1155700">
            <a:lnSpc>
              <a:spcPct val="90000"/>
            </a:lnSpc>
            <a:spcBef>
              <a:spcPct val="0"/>
            </a:spcBef>
            <a:spcAft>
              <a:spcPct val="35000"/>
            </a:spcAft>
            <a:buNone/>
          </a:pPr>
          <a:r>
            <a:rPr lang="en-US" sz="2600" kern="1200"/>
            <a:t>Actively follow-up with victims</a:t>
          </a:r>
        </a:p>
      </dsp:txBody>
      <dsp:txXfrm>
        <a:off x="5567003" y="1787136"/>
        <a:ext cx="2577217" cy="1855596"/>
      </dsp:txXfrm>
    </dsp:sp>
    <dsp:sp modelId="{E13D0D4C-2983-433A-85FC-9ACB66A03C1F}">
      <dsp:nvSpPr>
        <dsp:cNvPr id="0" name=""/>
        <dsp:cNvSpPr/>
      </dsp:nvSpPr>
      <dsp:spPr>
        <a:xfrm>
          <a:off x="5567003"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67003" y="550072"/>
        <a:ext cx="2577217" cy="1237064"/>
      </dsp:txXfrm>
    </dsp:sp>
    <dsp:sp modelId="{580F6793-35E2-4A76-98A9-8BE21CA243FB}">
      <dsp:nvSpPr>
        <dsp:cNvPr id="0" name=""/>
        <dsp:cNvSpPr/>
      </dsp:nvSpPr>
      <dsp:spPr>
        <a:xfrm>
          <a:off x="8350398"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1155700">
            <a:lnSpc>
              <a:spcPct val="90000"/>
            </a:lnSpc>
            <a:spcBef>
              <a:spcPct val="0"/>
            </a:spcBef>
            <a:spcAft>
              <a:spcPct val="35000"/>
            </a:spcAft>
            <a:buNone/>
          </a:pPr>
          <a:r>
            <a:rPr lang="en-US" sz="2600" kern="1200"/>
            <a:t>Report concerns to supervisor</a:t>
          </a:r>
        </a:p>
      </dsp:txBody>
      <dsp:txXfrm>
        <a:off x="8350398" y="1787136"/>
        <a:ext cx="2577217" cy="1855596"/>
      </dsp:txXfrm>
    </dsp:sp>
    <dsp:sp modelId="{97A77F82-6427-41E4-8DAB-4FD93DF3224A}">
      <dsp:nvSpPr>
        <dsp:cNvPr id="0" name=""/>
        <dsp:cNvSpPr/>
      </dsp:nvSpPr>
      <dsp:spPr>
        <a:xfrm>
          <a:off x="8350398"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50398" y="550072"/>
        <a:ext cx="2577217" cy="1237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DFA89-828E-4115-9592-985CE67026EB}">
      <dsp:nvSpPr>
        <dsp:cNvPr id="0" name=""/>
        <dsp:cNvSpPr/>
      </dsp:nvSpPr>
      <dsp:spPr>
        <a:xfrm>
          <a:off x="0" y="522882"/>
          <a:ext cx="6513603" cy="9149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1 out of 10 children are sexually abused before their 18</a:t>
          </a:r>
          <a:r>
            <a:rPr lang="en-US" sz="2300" kern="1200" baseline="30000" dirty="0"/>
            <a:t>th</a:t>
          </a:r>
          <a:r>
            <a:rPr lang="en-US" sz="2300" kern="1200" dirty="0"/>
            <a:t> birthday</a:t>
          </a:r>
        </a:p>
      </dsp:txBody>
      <dsp:txXfrm>
        <a:off x="44664" y="567546"/>
        <a:ext cx="6424275" cy="825612"/>
      </dsp:txXfrm>
    </dsp:sp>
    <dsp:sp modelId="{92EB0616-4B79-47C6-B140-DE3226A5923D}">
      <dsp:nvSpPr>
        <dsp:cNvPr id="0" name=""/>
        <dsp:cNvSpPr/>
      </dsp:nvSpPr>
      <dsp:spPr>
        <a:xfrm>
          <a:off x="0" y="1504062"/>
          <a:ext cx="6513603" cy="914940"/>
        </a:xfrm>
        <a:prstGeom prst="roundRect">
          <a:avLst/>
        </a:prstGeom>
        <a:solidFill>
          <a:schemeClr val="accent4">
            <a:hueOff val="-594301"/>
            <a:satOff val="1089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90% of children who are sexually abused are abused by a family member or someone they know</a:t>
          </a:r>
        </a:p>
      </dsp:txBody>
      <dsp:txXfrm>
        <a:off x="44664" y="1548726"/>
        <a:ext cx="6424275" cy="825612"/>
      </dsp:txXfrm>
    </dsp:sp>
    <dsp:sp modelId="{16EB0A86-C1E2-4D7F-8C18-364A30322B38}">
      <dsp:nvSpPr>
        <dsp:cNvPr id="0" name=""/>
        <dsp:cNvSpPr/>
      </dsp:nvSpPr>
      <dsp:spPr>
        <a:xfrm>
          <a:off x="0" y="2485242"/>
          <a:ext cx="6513603" cy="914940"/>
        </a:xfrm>
        <a:prstGeom prst="roundRect">
          <a:avLst/>
        </a:prstGeom>
        <a:solidFill>
          <a:schemeClr val="accent4">
            <a:hueOff val="-1188603"/>
            <a:satOff val="217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35% of child victims are 11 years old or younger.</a:t>
          </a:r>
        </a:p>
      </dsp:txBody>
      <dsp:txXfrm>
        <a:off x="44664" y="2529906"/>
        <a:ext cx="6424275" cy="825612"/>
      </dsp:txXfrm>
    </dsp:sp>
    <dsp:sp modelId="{B512FF6B-5B4C-48F6-879C-4D569FD84229}">
      <dsp:nvSpPr>
        <dsp:cNvPr id="0" name=""/>
        <dsp:cNvSpPr/>
      </dsp:nvSpPr>
      <dsp:spPr>
        <a:xfrm>
          <a:off x="0" y="3466423"/>
          <a:ext cx="6513603" cy="914940"/>
        </a:xfrm>
        <a:prstGeom prst="roundRect">
          <a:avLst/>
        </a:prstGeom>
        <a:solidFill>
          <a:schemeClr val="accent4">
            <a:hueOff val="-1782904"/>
            <a:satOff val="32670"/>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Youth are the victims of 66% of all sexual offenses reported to law enforcement.</a:t>
          </a:r>
        </a:p>
      </dsp:txBody>
      <dsp:txXfrm>
        <a:off x="44664" y="3511087"/>
        <a:ext cx="6424275" cy="825612"/>
      </dsp:txXfrm>
    </dsp:sp>
    <dsp:sp modelId="{CEED59B6-99D1-4A18-A1F5-00CFFA2ED672}">
      <dsp:nvSpPr>
        <dsp:cNvPr id="0" name=""/>
        <dsp:cNvSpPr/>
      </dsp:nvSpPr>
      <dsp:spPr>
        <a:xfrm>
          <a:off x="0" y="4447603"/>
          <a:ext cx="6513603" cy="914940"/>
        </a:xfrm>
        <a:prstGeom prst="roundRect">
          <a:avLst/>
        </a:prstGeom>
        <a:solidFill>
          <a:schemeClr val="accent4">
            <a:hueOff val="-2377205"/>
            <a:satOff val="4356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Less than 2% of sexual abuse allegations are false</a:t>
          </a:r>
        </a:p>
      </dsp:txBody>
      <dsp:txXfrm>
        <a:off x="44664" y="4492267"/>
        <a:ext cx="6424275"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4333A-F54E-408E-BF53-43EA15F64D1B}">
      <dsp:nvSpPr>
        <dsp:cNvPr id="0" name=""/>
        <dsp:cNvSpPr/>
      </dsp:nvSpPr>
      <dsp:spPr>
        <a:xfrm>
          <a:off x="1831785" y="1372798"/>
          <a:ext cx="1043232" cy="10432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Neglect</a:t>
          </a:r>
        </a:p>
      </dsp:txBody>
      <dsp:txXfrm>
        <a:off x="1984563" y="1525576"/>
        <a:ext cx="737676" cy="737676"/>
      </dsp:txXfrm>
    </dsp:sp>
    <dsp:sp modelId="{6FA81BD8-4835-4869-B951-7EB464D7C0E3}">
      <dsp:nvSpPr>
        <dsp:cNvPr id="0" name=""/>
        <dsp:cNvSpPr/>
      </dsp:nvSpPr>
      <dsp:spPr>
        <a:xfrm rot="16200000">
          <a:off x="2196037" y="1195487"/>
          <a:ext cx="314727" cy="39895"/>
        </a:xfrm>
        <a:custGeom>
          <a:avLst/>
          <a:gdLst/>
          <a:ahLst/>
          <a:cxnLst/>
          <a:rect l="0" t="0" r="0" b="0"/>
          <a:pathLst>
            <a:path>
              <a:moveTo>
                <a:pt x="0" y="19947"/>
              </a:moveTo>
              <a:lnTo>
                <a:pt x="314727" y="1994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5533" y="1207566"/>
        <a:ext cx="15736" cy="15736"/>
      </dsp:txXfrm>
    </dsp:sp>
    <dsp:sp modelId="{02B76C87-ABCE-4A4D-BA50-4D69E53FAAD1}">
      <dsp:nvSpPr>
        <dsp:cNvPr id="0" name=""/>
        <dsp:cNvSpPr/>
      </dsp:nvSpPr>
      <dsp:spPr>
        <a:xfrm>
          <a:off x="1831785" y="14839"/>
          <a:ext cx="1043232" cy="10432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Physical</a:t>
          </a:r>
        </a:p>
      </dsp:txBody>
      <dsp:txXfrm>
        <a:off x="1984563" y="167617"/>
        <a:ext cx="737676" cy="737676"/>
      </dsp:txXfrm>
    </dsp:sp>
    <dsp:sp modelId="{4BAEDAE0-28C4-4F2C-BA40-5547E290263E}">
      <dsp:nvSpPr>
        <dsp:cNvPr id="0" name=""/>
        <dsp:cNvSpPr/>
      </dsp:nvSpPr>
      <dsp:spPr>
        <a:xfrm>
          <a:off x="2875017" y="1874467"/>
          <a:ext cx="314727" cy="39895"/>
        </a:xfrm>
        <a:custGeom>
          <a:avLst/>
          <a:gdLst/>
          <a:ahLst/>
          <a:cxnLst/>
          <a:rect l="0" t="0" r="0" b="0"/>
          <a:pathLst>
            <a:path>
              <a:moveTo>
                <a:pt x="0" y="19947"/>
              </a:moveTo>
              <a:lnTo>
                <a:pt x="314727" y="1994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4513" y="1886546"/>
        <a:ext cx="15736" cy="15736"/>
      </dsp:txXfrm>
    </dsp:sp>
    <dsp:sp modelId="{13143588-B6F2-44A8-805F-D1BD4E7E0F45}">
      <dsp:nvSpPr>
        <dsp:cNvPr id="0" name=""/>
        <dsp:cNvSpPr/>
      </dsp:nvSpPr>
      <dsp:spPr>
        <a:xfrm>
          <a:off x="3189745" y="1372798"/>
          <a:ext cx="1043232" cy="10432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Emotional</a:t>
          </a:r>
        </a:p>
      </dsp:txBody>
      <dsp:txXfrm>
        <a:off x="3342523" y="1525576"/>
        <a:ext cx="737676" cy="737676"/>
      </dsp:txXfrm>
    </dsp:sp>
    <dsp:sp modelId="{C3C50A9A-879B-435A-9565-A2D3D1F8565F}">
      <dsp:nvSpPr>
        <dsp:cNvPr id="0" name=""/>
        <dsp:cNvSpPr/>
      </dsp:nvSpPr>
      <dsp:spPr>
        <a:xfrm rot="5400000">
          <a:off x="2196037" y="2553446"/>
          <a:ext cx="314727" cy="39895"/>
        </a:xfrm>
        <a:custGeom>
          <a:avLst/>
          <a:gdLst/>
          <a:ahLst/>
          <a:cxnLst/>
          <a:rect l="0" t="0" r="0" b="0"/>
          <a:pathLst>
            <a:path>
              <a:moveTo>
                <a:pt x="0" y="19947"/>
              </a:moveTo>
              <a:lnTo>
                <a:pt x="314727" y="1994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5533" y="2565526"/>
        <a:ext cx="15736" cy="15736"/>
      </dsp:txXfrm>
    </dsp:sp>
    <dsp:sp modelId="{5F9F94E4-89E2-4361-B898-EB5E584ABBFC}">
      <dsp:nvSpPr>
        <dsp:cNvPr id="0" name=""/>
        <dsp:cNvSpPr/>
      </dsp:nvSpPr>
      <dsp:spPr>
        <a:xfrm>
          <a:off x="1831785" y="2730758"/>
          <a:ext cx="1043232" cy="10432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Educational</a:t>
          </a:r>
        </a:p>
      </dsp:txBody>
      <dsp:txXfrm>
        <a:off x="1984563" y="2883536"/>
        <a:ext cx="737676" cy="737676"/>
      </dsp:txXfrm>
    </dsp:sp>
    <dsp:sp modelId="{8F039C76-5708-469A-B175-100AF77417D8}">
      <dsp:nvSpPr>
        <dsp:cNvPr id="0" name=""/>
        <dsp:cNvSpPr/>
      </dsp:nvSpPr>
      <dsp:spPr>
        <a:xfrm rot="10800000">
          <a:off x="1517057" y="1874467"/>
          <a:ext cx="314727" cy="39895"/>
        </a:xfrm>
        <a:custGeom>
          <a:avLst/>
          <a:gdLst/>
          <a:ahLst/>
          <a:cxnLst/>
          <a:rect l="0" t="0" r="0" b="0"/>
          <a:pathLst>
            <a:path>
              <a:moveTo>
                <a:pt x="0" y="19947"/>
              </a:moveTo>
              <a:lnTo>
                <a:pt x="314727" y="1994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6553" y="1886546"/>
        <a:ext cx="15736" cy="15736"/>
      </dsp:txXfrm>
    </dsp:sp>
    <dsp:sp modelId="{D7364CF1-6274-4136-9AF2-BA06E26E3419}">
      <dsp:nvSpPr>
        <dsp:cNvPr id="0" name=""/>
        <dsp:cNvSpPr/>
      </dsp:nvSpPr>
      <dsp:spPr>
        <a:xfrm>
          <a:off x="473825" y="1372798"/>
          <a:ext cx="1043232" cy="10432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Medical</a:t>
          </a:r>
        </a:p>
      </dsp:txBody>
      <dsp:txXfrm>
        <a:off x="626603" y="1525576"/>
        <a:ext cx="737676" cy="7376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0858-31D9-490C-97B1-86D8915E6BEC}">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7DA6D-0F21-4FE4-8C43-5FCAEA1F421F}">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50000"/>
                </a:schemeClr>
              </a:solidFill>
            </a:rPr>
            <a:t>Disclosures may come in any form, including written, oral, and observed. Often, this occurs in application essays. The same criteria applies for reporting: if there is ‘reasonable suspicion’ leading you to believe that abuse occurred, you must report. </a:t>
          </a:r>
        </a:p>
      </dsp:txBody>
      <dsp:txXfrm>
        <a:off x="678914" y="525899"/>
        <a:ext cx="4067491" cy="2525499"/>
      </dsp:txXfrm>
    </dsp:sp>
    <dsp:sp modelId="{AD02F86A-715F-4DDE-8DF4-264A94B47A24}">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21C8C-EC52-4579-AFD5-10E2C7D35E1C}">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50000"/>
                </a:schemeClr>
              </a:solidFill>
            </a:rPr>
            <a:t>If a person over the age of 18 discloses historic abuse, staff are not required to report unless there is reason to believe that a minor may be at risk of abuse.</a:t>
          </a:r>
        </a:p>
      </dsp:txBody>
      <dsp:txXfrm>
        <a:off x="5842357" y="525899"/>
        <a:ext cx="4067491" cy="2525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686F9-8E51-41D5-BBA9-E70A37F44EAC}">
      <dsp:nvSpPr>
        <dsp:cNvPr id="0" name=""/>
        <dsp:cNvSpPr/>
      </dsp:nvSpPr>
      <dsp:spPr>
        <a:xfrm>
          <a:off x="540156" y="1104000"/>
          <a:ext cx="1441125" cy="1441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ED1D1-FAB8-4999-832B-CE69B8FFE0CD}">
      <dsp:nvSpPr>
        <dsp:cNvPr id="0" name=""/>
        <dsp:cNvSpPr/>
      </dsp:nvSpPr>
      <dsp:spPr>
        <a:xfrm>
          <a:off x="847281" y="1411125"/>
          <a:ext cx="826875" cy="8268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E04DE-DBB8-4C32-B1A4-5B66BE95989B}">
      <dsp:nvSpPr>
        <dsp:cNvPr id="0" name=""/>
        <dsp:cNvSpPr/>
      </dsp:nvSpPr>
      <dsp:spPr>
        <a:xfrm>
          <a:off x="79468" y="2994000"/>
          <a:ext cx="236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If you know that a minor is suffering abuse or neglect.</a:t>
          </a:r>
        </a:p>
      </dsp:txBody>
      <dsp:txXfrm>
        <a:off x="79468" y="2994000"/>
        <a:ext cx="2362500" cy="855000"/>
      </dsp:txXfrm>
    </dsp:sp>
    <dsp:sp modelId="{6B4A7B80-F5F0-4896-BD1A-71A4DC99EE09}">
      <dsp:nvSpPr>
        <dsp:cNvPr id="0" name=""/>
        <dsp:cNvSpPr/>
      </dsp:nvSpPr>
      <dsp:spPr>
        <a:xfrm>
          <a:off x="3316094" y="1104000"/>
          <a:ext cx="1441125" cy="1441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1EB08-1984-415D-8696-140A860D2293}">
      <dsp:nvSpPr>
        <dsp:cNvPr id="0" name=""/>
        <dsp:cNvSpPr/>
      </dsp:nvSpPr>
      <dsp:spPr>
        <a:xfrm>
          <a:off x="3623219" y="1411125"/>
          <a:ext cx="826875" cy="82687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CBE7C-E999-4E8F-9CED-7A39A623AE74}">
      <dsp:nvSpPr>
        <dsp:cNvPr id="0" name=""/>
        <dsp:cNvSpPr/>
      </dsp:nvSpPr>
      <dsp:spPr>
        <a:xfrm>
          <a:off x="2855406" y="2994000"/>
          <a:ext cx="236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If you suspect that a minor is suffering abuse or neglect.</a:t>
          </a:r>
        </a:p>
      </dsp:txBody>
      <dsp:txXfrm>
        <a:off x="2855406" y="2994000"/>
        <a:ext cx="2362500" cy="855000"/>
      </dsp:txXfrm>
    </dsp:sp>
    <dsp:sp modelId="{6D60A680-489A-49C5-ADC1-084A85C2A7BD}">
      <dsp:nvSpPr>
        <dsp:cNvPr id="0" name=""/>
        <dsp:cNvSpPr/>
      </dsp:nvSpPr>
      <dsp:spPr>
        <a:xfrm>
          <a:off x="6092031" y="1104000"/>
          <a:ext cx="1441125" cy="1441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F86F7-8A55-408E-B84F-3FA91CD41E65}">
      <dsp:nvSpPr>
        <dsp:cNvPr id="0" name=""/>
        <dsp:cNvSpPr/>
      </dsp:nvSpPr>
      <dsp:spPr>
        <a:xfrm>
          <a:off x="6399156" y="1411125"/>
          <a:ext cx="826875" cy="82687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B6E0F-0690-492F-A2CF-D9F74DFD7E27}">
      <dsp:nvSpPr>
        <dsp:cNvPr id="0" name=""/>
        <dsp:cNvSpPr/>
      </dsp:nvSpPr>
      <dsp:spPr>
        <a:xfrm>
          <a:off x="5631344" y="2994000"/>
          <a:ext cx="236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Regardless of where the alleged abuse is occurring.</a:t>
          </a:r>
        </a:p>
      </dsp:txBody>
      <dsp:txXfrm>
        <a:off x="5631344" y="2994000"/>
        <a:ext cx="2362500" cy="85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380F1-925A-4960-BBD0-B0360E163C94}">
      <dsp:nvSpPr>
        <dsp:cNvPr id="0" name=""/>
        <dsp:cNvSpPr/>
      </dsp:nvSpPr>
      <dsp:spPr>
        <a:xfrm>
          <a:off x="0" y="0"/>
          <a:ext cx="114074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11FF4-200E-4CCF-9874-18916D1AB5FE}">
      <dsp:nvSpPr>
        <dsp:cNvPr id="0" name=""/>
        <dsp:cNvSpPr/>
      </dsp:nvSpPr>
      <dsp:spPr>
        <a:xfrm>
          <a:off x="0" y="0"/>
          <a:ext cx="1140748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hlinkClick xmlns:r="http://schemas.openxmlformats.org/officeDocument/2006/relationships" r:id="rId1"/>
            </a:rPr>
            <a:t>Child Welfare Information Gateway </a:t>
          </a:r>
          <a:endParaRPr lang="en-US" sz="4700" kern="1200"/>
        </a:p>
      </dsp:txBody>
      <dsp:txXfrm>
        <a:off x="0" y="0"/>
        <a:ext cx="11407487" cy="1087834"/>
      </dsp:txXfrm>
    </dsp:sp>
    <dsp:sp modelId="{4D97B4E3-7C35-4AB9-9A1F-A6390821FB65}">
      <dsp:nvSpPr>
        <dsp:cNvPr id="0" name=""/>
        <dsp:cNvSpPr/>
      </dsp:nvSpPr>
      <dsp:spPr>
        <a:xfrm>
          <a:off x="0" y="1087834"/>
          <a:ext cx="114074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5E66F-6F26-4BB0-8BED-7AAFAB26A927}">
      <dsp:nvSpPr>
        <dsp:cNvPr id="0" name=""/>
        <dsp:cNvSpPr/>
      </dsp:nvSpPr>
      <dsp:spPr>
        <a:xfrm>
          <a:off x="0" y="1087834"/>
          <a:ext cx="1140748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hlinkClick xmlns:r="http://schemas.openxmlformats.org/officeDocument/2006/relationships" r:id="rId2"/>
            </a:rPr>
            <a:t>North Carolina Department of Social Services </a:t>
          </a:r>
          <a:endParaRPr lang="en-US" sz="4700" kern="1200"/>
        </a:p>
      </dsp:txBody>
      <dsp:txXfrm>
        <a:off x="0" y="1087834"/>
        <a:ext cx="11407487" cy="1087834"/>
      </dsp:txXfrm>
    </dsp:sp>
    <dsp:sp modelId="{EF6DF44F-8C6A-45D0-BB2B-EDE0C831AEFA}">
      <dsp:nvSpPr>
        <dsp:cNvPr id="0" name=""/>
        <dsp:cNvSpPr/>
      </dsp:nvSpPr>
      <dsp:spPr>
        <a:xfrm>
          <a:off x="0" y="2175669"/>
          <a:ext cx="114074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45E62-F035-4DF7-8CB4-9B90CC76BA5F}">
      <dsp:nvSpPr>
        <dsp:cNvPr id="0" name=""/>
        <dsp:cNvSpPr/>
      </dsp:nvSpPr>
      <dsp:spPr>
        <a:xfrm>
          <a:off x="0" y="2175669"/>
          <a:ext cx="1140748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hlinkClick xmlns:r="http://schemas.openxmlformats.org/officeDocument/2006/relationships" r:id="rId3"/>
            </a:rPr>
            <a:t>Prevent Child Abuse North Carolina</a:t>
          </a:r>
          <a:endParaRPr lang="en-US" sz="4700" kern="1200"/>
        </a:p>
      </dsp:txBody>
      <dsp:txXfrm>
        <a:off x="0" y="2175669"/>
        <a:ext cx="11407487" cy="1087834"/>
      </dsp:txXfrm>
    </dsp:sp>
    <dsp:sp modelId="{2347C450-F5F0-414D-B396-E30DEE04A09B}">
      <dsp:nvSpPr>
        <dsp:cNvPr id="0" name=""/>
        <dsp:cNvSpPr/>
      </dsp:nvSpPr>
      <dsp:spPr>
        <a:xfrm>
          <a:off x="0" y="3263503"/>
          <a:ext cx="1140748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279D8-6C82-40D1-A0D7-5EE60D0C454E}">
      <dsp:nvSpPr>
        <dsp:cNvPr id="0" name=""/>
        <dsp:cNvSpPr/>
      </dsp:nvSpPr>
      <dsp:spPr>
        <a:xfrm>
          <a:off x="0" y="3263503"/>
          <a:ext cx="1140748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hlinkClick xmlns:r="http://schemas.openxmlformats.org/officeDocument/2006/relationships" r:id="rId4"/>
            </a:rPr>
            <a:t>US Center for Safe Sport</a:t>
          </a:r>
          <a:endParaRPr lang="en-US" sz="4700" kern="1200"/>
        </a:p>
      </dsp:txBody>
      <dsp:txXfrm>
        <a:off x="0" y="3263503"/>
        <a:ext cx="11407487"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4FF6B-AEB6-4361-8733-B9FAC61FEE95}"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42319-B5C7-40DB-8727-E3154D83D9CA}" type="slidenum">
              <a:rPr lang="en-US" smtClean="0"/>
              <a:t>‹#›</a:t>
            </a:fld>
            <a:endParaRPr lang="en-US"/>
          </a:p>
        </p:txBody>
      </p:sp>
    </p:spTree>
    <p:extLst>
      <p:ext uri="{BB962C8B-B14F-4D97-AF65-F5344CB8AC3E}">
        <p14:creationId xmlns:p14="http://schemas.microsoft.com/office/powerpoint/2010/main" val="176263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East Carolina University Youth Programs and Camps Training. This required training will give you an overview of your role and responsibilities regarding recognizing various forms of child abuse, your role as a mandated reporter, and information regarding preventing peer to peer/or child on child abuse within the camp or program setting.  Please review this required training prior to your program start date and complete the Qualtrics link at the end of this training to allow your proof of completion to be documented.</a:t>
            </a:r>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5BD61-C8B6-4855-8D48-64CABD922C33}" type="slidenum">
              <a:rPr lang="en-US" smtClean="0"/>
              <a:t>23</a:t>
            </a:fld>
            <a:endParaRPr lang="en-US"/>
          </a:p>
        </p:txBody>
      </p:sp>
    </p:spTree>
    <p:extLst>
      <p:ext uri="{BB962C8B-B14F-4D97-AF65-F5344CB8AC3E}">
        <p14:creationId xmlns:p14="http://schemas.microsoft.com/office/powerpoint/2010/main" val="75189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understand the problem, 2.) create or learn policies and procedures, and 3.) FOLLOW the policies and procedures</a:t>
            </a:r>
          </a:p>
        </p:txBody>
      </p:sp>
      <p:sp>
        <p:nvSpPr>
          <p:cNvPr id="4" name="Slide Number Placeholder 3"/>
          <p:cNvSpPr>
            <a:spLocks noGrp="1"/>
          </p:cNvSpPr>
          <p:nvPr>
            <p:ph type="sldNum" sz="quarter" idx="5"/>
          </p:nvPr>
        </p:nvSpPr>
        <p:spPr/>
        <p:txBody>
          <a:bodyPr/>
          <a:lstStyle/>
          <a:p>
            <a:fld id="{A065BD61-C8B6-4855-8D48-64CABD922C33}" type="slidenum">
              <a:rPr lang="en-US" smtClean="0"/>
              <a:t>24</a:t>
            </a:fld>
            <a:endParaRPr lang="en-US"/>
          </a:p>
        </p:txBody>
      </p:sp>
    </p:spTree>
    <p:extLst>
      <p:ext uri="{BB962C8B-B14F-4D97-AF65-F5344CB8AC3E}">
        <p14:creationId xmlns:p14="http://schemas.microsoft.com/office/powerpoint/2010/main" val="166547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time, “be with”</a:t>
            </a:r>
          </a:p>
        </p:txBody>
      </p:sp>
      <p:sp>
        <p:nvSpPr>
          <p:cNvPr id="4" name="Slide Number Placeholder 3"/>
          <p:cNvSpPr>
            <a:spLocks noGrp="1"/>
          </p:cNvSpPr>
          <p:nvPr>
            <p:ph type="sldNum" sz="quarter" idx="5"/>
          </p:nvPr>
        </p:nvSpPr>
        <p:spPr/>
        <p:txBody>
          <a:bodyPr/>
          <a:lstStyle/>
          <a:p>
            <a:fld id="{A065BD61-C8B6-4855-8D48-64CABD922C33}" type="slidenum">
              <a:rPr lang="en-US" smtClean="0"/>
              <a:t>25</a:t>
            </a:fld>
            <a:endParaRPr lang="en-US"/>
          </a:p>
        </p:txBody>
      </p:sp>
    </p:spTree>
    <p:extLst>
      <p:ext uri="{BB962C8B-B14F-4D97-AF65-F5344CB8AC3E}">
        <p14:creationId xmlns:p14="http://schemas.microsoft.com/office/powerpoint/2010/main" val="135177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incidents begin with bullying. Be aware of bullying and watch for power imbalances. </a:t>
            </a:r>
          </a:p>
        </p:txBody>
      </p:sp>
      <p:sp>
        <p:nvSpPr>
          <p:cNvPr id="4" name="Slide Number Placeholder 3"/>
          <p:cNvSpPr>
            <a:spLocks noGrp="1"/>
          </p:cNvSpPr>
          <p:nvPr>
            <p:ph type="sldNum" sz="quarter" idx="5"/>
          </p:nvPr>
        </p:nvSpPr>
        <p:spPr/>
        <p:txBody>
          <a:bodyPr/>
          <a:lstStyle/>
          <a:p>
            <a:fld id="{A065BD61-C8B6-4855-8D48-64CABD922C33}" type="slidenum">
              <a:rPr lang="en-US" smtClean="0"/>
              <a:t>26</a:t>
            </a:fld>
            <a:endParaRPr lang="en-US"/>
          </a:p>
        </p:txBody>
      </p:sp>
    </p:spTree>
    <p:extLst>
      <p:ext uri="{BB962C8B-B14F-4D97-AF65-F5344CB8AC3E}">
        <p14:creationId xmlns:p14="http://schemas.microsoft.com/office/powerpoint/2010/main" val="146824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see those red flag behaviors, we want to respond quickly and appropriately 1.) separate youth in conflict 2.) Address teasing before it becomes bullying 3.)</a:t>
            </a:r>
          </a:p>
        </p:txBody>
      </p:sp>
      <p:sp>
        <p:nvSpPr>
          <p:cNvPr id="4" name="Slide Number Placeholder 3"/>
          <p:cNvSpPr>
            <a:spLocks noGrp="1"/>
          </p:cNvSpPr>
          <p:nvPr>
            <p:ph type="sldNum" sz="quarter" idx="5"/>
          </p:nvPr>
        </p:nvSpPr>
        <p:spPr/>
        <p:txBody>
          <a:bodyPr/>
          <a:lstStyle/>
          <a:p>
            <a:fld id="{A065BD61-C8B6-4855-8D48-64CABD922C33}" type="slidenum">
              <a:rPr lang="en-US" smtClean="0"/>
              <a:t>27</a:t>
            </a:fld>
            <a:endParaRPr lang="en-US"/>
          </a:p>
        </p:txBody>
      </p:sp>
    </p:spTree>
    <p:extLst>
      <p:ext uri="{BB962C8B-B14F-4D97-AF65-F5344CB8AC3E}">
        <p14:creationId xmlns:p14="http://schemas.microsoft.com/office/powerpoint/2010/main" val="251356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see those red flag behaviors, we want to respond quickly and appropriately 1.) separate youth in conflict 2.) Address teasing before it becomes bullying 3.)</a:t>
            </a:r>
          </a:p>
          <a:p>
            <a:r>
              <a:rPr lang="en-US" dirty="0"/>
              <a:t>BJK to imbed two codes of conduct after slide 20.</a:t>
            </a:r>
          </a:p>
        </p:txBody>
      </p:sp>
      <p:sp>
        <p:nvSpPr>
          <p:cNvPr id="4" name="Slide Number Placeholder 3"/>
          <p:cNvSpPr>
            <a:spLocks noGrp="1"/>
          </p:cNvSpPr>
          <p:nvPr>
            <p:ph type="sldNum" sz="quarter" idx="5"/>
          </p:nvPr>
        </p:nvSpPr>
        <p:spPr/>
        <p:txBody>
          <a:bodyPr/>
          <a:lstStyle/>
          <a:p>
            <a:fld id="{A065BD61-C8B6-4855-8D48-64CABD922C33}" type="slidenum">
              <a:rPr lang="en-US" smtClean="0"/>
              <a:t>28</a:t>
            </a:fld>
            <a:endParaRPr lang="en-US"/>
          </a:p>
        </p:txBody>
      </p:sp>
    </p:spTree>
    <p:extLst>
      <p:ext uri="{BB962C8B-B14F-4D97-AF65-F5344CB8AC3E}">
        <p14:creationId xmlns:p14="http://schemas.microsoft.com/office/powerpoint/2010/main" val="203265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342319-B5C7-40DB-8727-E3154D83D9CA}" type="slidenum">
              <a:rPr lang="en-US" smtClean="0"/>
              <a:t>2</a:t>
            </a:fld>
            <a:endParaRPr lang="en-US"/>
          </a:p>
        </p:txBody>
      </p:sp>
    </p:spTree>
    <p:extLst>
      <p:ext uri="{BB962C8B-B14F-4D97-AF65-F5344CB8AC3E}">
        <p14:creationId xmlns:p14="http://schemas.microsoft.com/office/powerpoint/2010/main" val="28476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we need to address some common assumptions and compare them to the reality around peer on peer abuse</a:t>
            </a:r>
          </a:p>
        </p:txBody>
      </p:sp>
      <p:sp>
        <p:nvSpPr>
          <p:cNvPr id="4" name="Slide Number Placeholder 3"/>
          <p:cNvSpPr>
            <a:spLocks noGrp="1"/>
          </p:cNvSpPr>
          <p:nvPr>
            <p:ph type="sldNum" sz="quarter" idx="5"/>
          </p:nvPr>
        </p:nvSpPr>
        <p:spPr/>
        <p:txBody>
          <a:bodyPr/>
          <a:lstStyle/>
          <a:p>
            <a:fld id="{A065BD61-C8B6-4855-8D48-64CABD922C33}" type="slidenum">
              <a:rPr lang="en-US" smtClean="0"/>
              <a:t>16</a:t>
            </a:fld>
            <a:endParaRPr lang="en-US"/>
          </a:p>
        </p:txBody>
      </p:sp>
    </p:spTree>
    <p:extLst>
      <p:ext uri="{BB962C8B-B14F-4D97-AF65-F5344CB8AC3E}">
        <p14:creationId xmlns:p14="http://schemas.microsoft.com/office/powerpoint/2010/main" val="283017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difference is ‘it’s about power.’ It’s not just about sex acts. It’s often an extension of bullying.</a:t>
            </a:r>
          </a:p>
        </p:txBody>
      </p:sp>
      <p:sp>
        <p:nvSpPr>
          <p:cNvPr id="4" name="Slide Number Placeholder 3"/>
          <p:cNvSpPr>
            <a:spLocks noGrp="1"/>
          </p:cNvSpPr>
          <p:nvPr>
            <p:ph type="sldNum" sz="quarter" idx="5"/>
          </p:nvPr>
        </p:nvSpPr>
        <p:spPr/>
        <p:txBody>
          <a:bodyPr/>
          <a:lstStyle/>
          <a:p>
            <a:fld id="{A065BD61-C8B6-4855-8D48-64CABD922C33}" type="slidenum">
              <a:rPr lang="en-US" smtClean="0"/>
              <a:t>17</a:t>
            </a:fld>
            <a:endParaRPr lang="en-US"/>
          </a:p>
        </p:txBody>
      </p:sp>
    </p:spTree>
    <p:extLst>
      <p:ext uri="{BB962C8B-B14F-4D97-AF65-F5344CB8AC3E}">
        <p14:creationId xmlns:p14="http://schemas.microsoft.com/office/powerpoint/2010/main" val="187872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There are 3 types of power to consider. Strength and Size- I am bigger than you/strong than you- Social Power- those in higher power using it often as an extension of bullying. </a:t>
            </a:r>
            <a:r>
              <a:rPr lang="en-US" dirty="0"/>
              <a:t>Were weaker, younger or less powerful youth are targeted. When children or youth are coerced it is a form of abuse. This could also include those in the vulnerable populations- such as LGBTQIA+- Children in that population are more likely to be bullied and abused by their peers, as well as adults. This is also the same for those who are considered as neuro diverse. </a:t>
            </a:r>
          </a:p>
        </p:txBody>
      </p:sp>
      <p:sp>
        <p:nvSpPr>
          <p:cNvPr id="4" name="Slide Number Placeholder 3"/>
          <p:cNvSpPr>
            <a:spLocks noGrp="1"/>
          </p:cNvSpPr>
          <p:nvPr>
            <p:ph type="sldNum" sz="quarter" idx="5"/>
          </p:nvPr>
        </p:nvSpPr>
        <p:spPr/>
        <p:txBody>
          <a:bodyPr/>
          <a:lstStyle/>
          <a:p>
            <a:fld id="{A065BD61-C8B6-4855-8D48-64CABD922C33}" type="slidenum">
              <a:rPr lang="en-US" smtClean="0"/>
              <a:t>18</a:t>
            </a:fld>
            <a:endParaRPr lang="en-US"/>
          </a:p>
        </p:txBody>
      </p:sp>
    </p:spTree>
    <p:extLst>
      <p:ext uri="{BB962C8B-B14F-4D97-AF65-F5344CB8AC3E}">
        <p14:creationId xmlns:p14="http://schemas.microsoft.com/office/powerpoint/2010/main" val="149090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more assumptions…</a:t>
            </a:r>
          </a:p>
          <a:p>
            <a:endParaRPr lang="en-US" dirty="0"/>
          </a:p>
          <a:p>
            <a:r>
              <a:rPr lang="en-US" dirty="0"/>
              <a:t>D2L uses the statistic that 40% of CSA cases involve a minor who displays problematic sexual behavior. Redwoods Insurance group, who insures agencies like the YMCA, and others, stated that 60% incidents are child on child</a:t>
            </a:r>
          </a:p>
        </p:txBody>
      </p:sp>
      <p:sp>
        <p:nvSpPr>
          <p:cNvPr id="4" name="Slide Number Placeholder 3"/>
          <p:cNvSpPr>
            <a:spLocks noGrp="1"/>
          </p:cNvSpPr>
          <p:nvPr>
            <p:ph type="sldNum" sz="quarter" idx="5"/>
          </p:nvPr>
        </p:nvSpPr>
        <p:spPr/>
        <p:txBody>
          <a:bodyPr/>
          <a:lstStyle/>
          <a:p>
            <a:fld id="{A065BD61-C8B6-4855-8D48-64CABD922C33}" type="slidenum">
              <a:rPr lang="en-US" smtClean="0"/>
              <a:t>19</a:t>
            </a:fld>
            <a:endParaRPr lang="en-US"/>
          </a:p>
        </p:txBody>
      </p:sp>
    </p:spTree>
    <p:extLst>
      <p:ext uri="{BB962C8B-B14F-4D97-AF65-F5344CB8AC3E}">
        <p14:creationId xmlns:p14="http://schemas.microsoft.com/office/powerpoint/2010/main" val="109686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happen in youth serving organizations </a:t>
            </a:r>
            <a:r>
              <a:rPr lang="en-US"/>
              <a:t>and beyond?</a:t>
            </a:r>
            <a:endParaRPr lang="en-US" dirty="0"/>
          </a:p>
        </p:txBody>
      </p:sp>
      <p:sp>
        <p:nvSpPr>
          <p:cNvPr id="4" name="Slide Number Placeholder 3"/>
          <p:cNvSpPr>
            <a:spLocks noGrp="1"/>
          </p:cNvSpPr>
          <p:nvPr>
            <p:ph type="sldNum" sz="quarter" idx="5"/>
          </p:nvPr>
        </p:nvSpPr>
        <p:spPr/>
        <p:txBody>
          <a:bodyPr/>
          <a:lstStyle/>
          <a:p>
            <a:fld id="{A065BD61-C8B6-4855-8D48-64CABD922C33}" type="slidenum">
              <a:rPr lang="en-US" smtClean="0"/>
              <a:t>20</a:t>
            </a:fld>
            <a:endParaRPr lang="en-US"/>
          </a:p>
        </p:txBody>
      </p:sp>
    </p:spTree>
    <p:extLst>
      <p:ext uri="{BB962C8B-B14F-4D97-AF65-F5344CB8AC3E}">
        <p14:creationId xmlns:p14="http://schemas.microsoft.com/office/powerpoint/2010/main" val="321469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can and do get distracted</a:t>
            </a:r>
          </a:p>
        </p:txBody>
      </p:sp>
      <p:sp>
        <p:nvSpPr>
          <p:cNvPr id="4" name="Slide Number Placeholder 3"/>
          <p:cNvSpPr>
            <a:spLocks noGrp="1"/>
          </p:cNvSpPr>
          <p:nvPr>
            <p:ph type="sldNum" sz="quarter" idx="5"/>
          </p:nvPr>
        </p:nvSpPr>
        <p:spPr/>
        <p:txBody>
          <a:bodyPr/>
          <a:lstStyle/>
          <a:p>
            <a:fld id="{A065BD61-C8B6-4855-8D48-64CABD922C33}" type="slidenum">
              <a:rPr lang="en-US" smtClean="0"/>
              <a:t>21</a:t>
            </a:fld>
            <a:endParaRPr lang="en-US"/>
          </a:p>
        </p:txBody>
      </p:sp>
    </p:spTree>
    <p:extLst>
      <p:ext uri="{BB962C8B-B14F-4D97-AF65-F5344CB8AC3E}">
        <p14:creationId xmlns:p14="http://schemas.microsoft.com/office/powerpoint/2010/main" val="50974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recognize abuse can and does happen, we need to start thinking about where are those places it can happen.</a:t>
            </a:r>
          </a:p>
          <a:p>
            <a:pPr marL="171450" indent="-171450">
              <a:buFont typeface="Wingdings" panose="05000000000000000000" pitchFamily="2" charset="2"/>
              <a:buChar char="§"/>
            </a:pPr>
            <a:r>
              <a:rPr lang="en-US" dirty="0"/>
              <a:t>Think about when and where staff are positioned and where there might be holes.  Look at this list and think about what might be missing. Whether you work within 4 walls, outside, </a:t>
            </a:r>
            <a:r>
              <a:rPr lang="en-US" dirty="0" err="1"/>
              <a:t>etc</a:t>
            </a:r>
            <a:r>
              <a:rPr lang="en-US" dirty="0"/>
              <a:t>…</a:t>
            </a:r>
          </a:p>
        </p:txBody>
      </p:sp>
      <p:sp>
        <p:nvSpPr>
          <p:cNvPr id="4" name="Slide Number Placeholder 3"/>
          <p:cNvSpPr>
            <a:spLocks noGrp="1"/>
          </p:cNvSpPr>
          <p:nvPr>
            <p:ph type="sldNum" sz="quarter" idx="5"/>
          </p:nvPr>
        </p:nvSpPr>
        <p:spPr/>
        <p:txBody>
          <a:bodyPr/>
          <a:lstStyle/>
          <a:p>
            <a:fld id="{A065BD61-C8B6-4855-8D48-64CABD922C33}" type="slidenum">
              <a:rPr lang="en-US" smtClean="0"/>
              <a:t>22</a:t>
            </a:fld>
            <a:endParaRPr lang="en-US"/>
          </a:p>
        </p:txBody>
      </p:sp>
    </p:spTree>
    <p:extLst>
      <p:ext uri="{BB962C8B-B14F-4D97-AF65-F5344CB8AC3E}">
        <p14:creationId xmlns:p14="http://schemas.microsoft.com/office/powerpoint/2010/main" val="55627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7D73-3069-4699-835F-127E74390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682E6-514B-4695-BD02-6FF075673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5E0D5F-C5C3-4ECE-82AC-3F6063EAD510}"/>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2FA5E05D-5699-4A48-AA74-BF2E50918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1358A-B594-42FB-B46B-694A2FC0B1B4}"/>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180869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6ADF-735B-4610-898E-7CF153AEF0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980DC-A369-4614-8F40-FFE629893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977F0-01E4-4B48-AC73-4742A2B4E0A6}"/>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3E9F5D5F-38C6-4ED1-A30B-31231DA81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129CF-D126-47C0-AA3D-C342FDFE0DC4}"/>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150155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EF81B-00BA-4543-A650-8738F6885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B4B5E-A33F-4D69-9AE3-8EA04C256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7B255-5E8B-4AC4-97A3-92511AFFEE27}"/>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01827B0B-750F-40E2-A3D9-37F6A3530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B5C6D-AB78-4BB0-B926-C3FE030D70B1}"/>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283971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2FF7-387A-4A7B-BD0A-71042C494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41A06-524F-4E4C-BAF9-D9603BC8D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678B5-4921-4752-861B-EFDA6E5812A6}"/>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356ED0F9-752B-4F97-BD95-906A7EDD0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948B2-46D2-4855-8514-31CDF8790F13}"/>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303897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070D-FF74-4B79-93CB-104CE9848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07FB2D-5840-420B-8E25-9DE1130BA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921CA-158B-4C0E-870E-E9FFC07E734E}"/>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565E1DF7-38FB-40ED-9CA5-F1649B71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5F740-4038-430A-A64E-640DA32C591B}"/>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1437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69FD-6785-4006-BD89-DA7B442EC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26F48-7CE4-4AF9-9002-C997DC4E1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B2FE7-417C-4B66-9577-7FBB6B11B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2F117-433D-404A-B5F4-4F71D1392FD1}"/>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6" name="Footer Placeholder 5">
            <a:extLst>
              <a:ext uri="{FF2B5EF4-FFF2-40B4-BE49-F238E27FC236}">
                <a16:creationId xmlns:a16="http://schemas.microsoft.com/office/drawing/2014/main" id="{B2E2B447-AC2F-4522-80B8-A7405119F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C226-4E1C-45E9-863C-16411E5A753B}"/>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4110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BBE8-91C0-42C0-92A3-A96942B4D1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59952-1897-41E1-A6F9-DB525ABB0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7D1C0-759C-4E2D-9339-104F72E06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6AF03-8F63-498F-8718-80C9A67C7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FF4C6-0584-4838-9ECD-A77621F5E9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9D9432-E09D-4DC8-8CEC-4556F6C81053}"/>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8" name="Footer Placeholder 7">
            <a:extLst>
              <a:ext uri="{FF2B5EF4-FFF2-40B4-BE49-F238E27FC236}">
                <a16:creationId xmlns:a16="http://schemas.microsoft.com/office/drawing/2014/main" id="{57935C9A-218B-4E0F-BD60-809D62E199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6D673-E980-4019-A5C4-F04BB213416F}"/>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37151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012E-4784-43DE-A659-12CEA8F886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67B21-3F7B-40F8-8DAF-936C6EA72C4A}"/>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4" name="Footer Placeholder 3">
            <a:extLst>
              <a:ext uri="{FF2B5EF4-FFF2-40B4-BE49-F238E27FC236}">
                <a16:creationId xmlns:a16="http://schemas.microsoft.com/office/drawing/2014/main" id="{BF4266F8-E631-437C-9CA3-B41280B72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A71286-56BB-455A-9F3E-FE911BEAC4E0}"/>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74215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6CD12-FD00-44EB-BF6A-6AD1E822033D}"/>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3" name="Footer Placeholder 2">
            <a:extLst>
              <a:ext uri="{FF2B5EF4-FFF2-40B4-BE49-F238E27FC236}">
                <a16:creationId xmlns:a16="http://schemas.microsoft.com/office/drawing/2014/main" id="{07C26A67-42D4-45E3-9A48-7111548EE8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2EA9D7-F99C-4E74-B040-5990ECA2A05A}"/>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127736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4250-9D85-412D-8291-097072280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FDBF8C-3897-4201-BE87-15AF7B834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9DAF46-6752-4AEC-85C2-F2A230257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5658B-44EB-467E-A643-A007B8B46E1A}"/>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6" name="Footer Placeholder 5">
            <a:extLst>
              <a:ext uri="{FF2B5EF4-FFF2-40B4-BE49-F238E27FC236}">
                <a16:creationId xmlns:a16="http://schemas.microsoft.com/office/drawing/2014/main" id="{7ECEA47A-1761-4568-AA3E-753E83B98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B95E5-7112-46E5-9C75-48DB2571237B}"/>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68727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C043-6513-4C87-8F67-28A0A59A2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F9C09-5A5E-42BD-B41B-244745436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9625F-2F47-4399-B6A9-857848987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DC25B-BD99-4C1B-AD23-CEBD7E643708}"/>
              </a:ext>
            </a:extLst>
          </p:cNvPr>
          <p:cNvSpPr>
            <a:spLocks noGrp="1"/>
          </p:cNvSpPr>
          <p:nvPr>
            <p:ph type="dt" sz="half" idx="10"/>
          </p:nvPr>
        </p:nvSpPr>
        <p:spPr/>
        <p:txBody>
          <a:bodyPr/>
          <a:lstStyle/>
          <a:p>
            <a:fld id="{150C3A5C-0A89-4C8F-B47D-7FBB526486B4}" type="datetimeFigureOut">
              <a:rPr lang="en-US" smtClean="0"/>
              <a:t>4/19/2023</a:t>
            </a:fld>
            <a:endParaRPr lang="en-US"/>
          </a:p>
        </p:txBody>
      </p:sp>
      <p:sp>
        <p:nvSpPr>
          <p:cNvPr id="6" name="Footer Placeholder 5">
            <a:extLst>
              <a:ext uri="{FF2B5EF4-FFF2-40B4-BE49-F238E27FC236}">
                <a16:creationId xmlns:a16="http://schemas.microsoft.com/office/drawing/2014/main" id="{F292D69C-79A7-41A7-8FC4-88908351B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276E8-9DF7-477A-957E-6B394B34D1B3}"/>
              </a:ext>
            </a:extLst>
          </p:cNvPr>
          <p:cNvSpPr>
            <a:spLocks noGrp="1"/>
          </p:cNvSpPr>
          <p:nvPr>
            <p:ph type="sldNum" sz="quarter" idx="12"/>
          </p:nvPr>
        </p:nvSpPr>
        <p:spPr/>
        <p:txBody>
          <a:bodyPr/>
          <a:lstStyle/>
          <a:p>
            <a:fld id="{1411F062-7BE9-40EA-AA60-8FB0B8ADB97F}" type="slidenum">
              <a:rPr lang="en-US" smtClean="0"/>
              <a:t>‹#›</a:t>
            </a:fld>
            <a:endParaRPr lang="en-US"/>
          </a:p>
        </p:txBody>
      </p:sp>
    </p:spTree>
    <p:extLst>
      <p:ext uri="{BB962C8B-B14F-4D97-AF65-F5344CB8AC3E}">
        <p14:creationId xmlns:p14="http://schemas.microsoft.com/office/powerpoint/2010/main" val="10024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C174CF-9408-454E-B5FE-04A1D6DCF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698EF-A381-4D1D-A8FB-5E23601F0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901A0-1CFF-4FE7-A7A0-DCB3287C2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C3A5C-0A89-4C8F-B47D-7FBB526486B4}" type="datetimeFigureOut">
              <a:rPr lang="en-US" smtClean="0"/>
              <a:t>4/19/2023</a:t>
            </a:fld>
            <a:endParaRPr lang="en-US"/>
          </a:p>
        </p:txBody>
      </p:sp>
      <p:sp>
        <p:nvSpPr>
          <p:cNvPr id="5" name="Footer Placeholder 4">
            <a:extLst>
              <a:ext uri="{FF2B5EF4-FFF2-40B4-BE49-F238E27FC236}">
                <a16:creationId xmlns:a16="http://schemas.microsoft.com/office/drawing/2014/main" id="{B1F3C5F5-817E-41C8-8C00-5D62C8FCD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D651F1-9190-42D5-ABA7-644546AA8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1F062-7BE9-40EA-AA60-8FB0B8ADB97F}" type="slidenum">
              <a:rPr lang="en-US" smtClean="0"/>
              <a:t>‹#›</a:t>
            </a:fld>
            <a:endParaRPr lang="en-US"/>
          </a:p>
        </p:txBody>
      </p:sp>
    </p:spTree>
    <p:extLst>
      <p:ext uri="{BB962C8B-B14F-4D97-AF65-F5344CB8AC3E}">
        <p14:creationId xmlns:p14="http://schemas.microsoft.com/office/powerpoint/2010/main" val="417556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player.vimeo.com/video/560920507?h=809098e6d6&amp;app_id=12296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ncdhhs.gov/divisions/social-services/local-dss-directory"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preventchildabusenc.org/recognizing-responding-online-cour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cu.az1.qualtrics.com/jfe/form/SV_4PalZoXs7NEYTA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5021821" y="3812954"/>
            <a:ext cx="6465287" cy="1516014"/>
          </a:xfrm>
        </p:spPr>
        <p:txBody>
          <a:bodyPr>
            <a:normAutofit fontScale="90000"/>
          </a:bodyPr>
          <a:lstStyle/>
          <a:p>
            <a:pPr algn="l"/>
            <a:r>
              <a:rPr lang="en-US" sz="3400" dirty="0">
                <a:ln w="15875">
                  <a:solidFill>
                    <a:srgbClr val="FFFFFF"/>
                  </a:solidFill>
                </a:ln>
                <a:solidFill>
                  <a:srgbClr val="FFFFFF"/>
                </a:solidFill>
              </a:rPr>
              <a:t>The Protection of Minors on Campus: </a:t>
            </a:r>
            <a:br>
              <a:rPr lang="en-US" sz="3400" dirty="0">
                <a:ln w="15875">
                  <a:solidFill>
                    <a:srgbClr val="FFFFFF"/>
                  </a:solidFill>
                </a:ln>
                <a:solidFill>
                  <a:srgbClr val="FFFFFF"/>
                </a:solidFill>
              </a:rPr>
            </a:br>
            <a:r>
              <a:rPr lang="en-US" sz="3400" dirty="0">
                <a:ln w="15875">
                  <a:solidFill>
                    <a:srgbClr val="FFFFFF"/>
                  </a:solidFill>
                </a:ln>
                <a:solidFill>
                  <a:srgbClr val="FFFFFF"/>
                </a:solidFill>
              </a:rPr>
              <a:t>Recognizing Abuse and Mandated Reporter Training</a:t>
            </a: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5021821" y="5550568"/>
            <a:ext cx="6465286" cy="602551"/>
          </a:xfrm>
        </p:spPr>
        <p:style>
          <a:lnRef idx="0">
            <a:scrgbClr r="0" g="0" b="0"/>
          </a:lnRef>
          <a:fillRef idx="0">
            <a:scrgbClr r="0" g="0" b="0"/>
          </a:fillRef>
          <a:effectRef idx="0">
            <a:scrgbClr r="0" g="0" b="0"/>
          </a:effectRef>
          <a:fontRef idx="minor">
            <a:schemeClr val="lt1"/>
          </a:fontRef>
        </p:style>
        <p:txBody>
          <a:bodyPr>
            <a:normAutofit/>
          </a:bodyPr>
          <a:lstStyle/>
          <a:p>
            <a:pPr algn="l"/>
            <a:r>
              <a:rPr lang="en-US" sz="1300" b="1" dirty="0">
                <a:solidFill>
                  <a:srgbClr val="E7E6E6"/>
                </a:solidFill>
                <a:latin typeface="Garamond" panose="02020404030301010803" pitchFamily="18" charset="0"/>
              </a:rPr>
              <a:t>Youth Programs and Camps Office</a:t>
            </a:r>
          </a:p>
          <a:p>
            <a:pPr algn="l"/>
            <a:r>
              <a:rPr lang="en-US" sz="1300" b="1" dirty="0">
                <a:solidFill>
                  <a:srgbClr val="E7E6E6"/>
                </a:solidFill>
                <a:latin typeface="Garamond" panose="02020404030301010803" pitchFamily="18" charset="0"/>
              </a:rPr>
              <a:t>East Carolina University</a:t>
            </a:r>
          </a:p>
        </p:txBody>
      </p:sp>
      <p:pic>
        <p:nvPicPr>
          <p:cNvPr id="20" name="Picture 19" descr="A hand holding a violin&#10;&#10;Description automatically generated">
            <a:extLst>
              <a:ext uri="{FF2B5EF4-FFF2-40B4-BE49-F238E27FC236}">
                <a16:creationId xmlns:a16="http://schemas.microsoft.com/office/drawing/2014/main" id="{B66CD3BF-0EF7-4FF0-9642-DEE4C001A1BC}"/>
              </a:ext>
            </a:extLst>
          </p:cNvPr>
          <p:cNvPicPr>
            <a:picLocks noChangeAspect="1"/>
          </p:cNvPicPr>
          <p:nvPr/>
        </p:nvPicPr>
        <p:blipFill rotWithShape="1">
          <a:blip r:embed="rId5"/>
          <a:srcRect r="22848" b="3"/>
          <a:stretch/>
        </p:blipFill>
        <p:spPr>
          <a:xfrm>
            <a:off x="317635" y="321733"/>
            <a:ext cx="4151681" cy="3026834"/>
          </a:xfrm>
          <a:prstGeom prst="rect">
            <a:avLst/>
          </a:prstGeom>
        </p:spPr>
      </p:pic>
      <p:pic>
        <p:nvPicPr>
          <p:cNvPr id="8" name="Picture 7" descr="A person holding a baby in a body of water&#10;&#10;Description automatically generated">
            <a:extLst>
              <a:ext uri="{FF2B5EF4-FFF2-40B4-BE49-F238E27FC236}">
                <a16:creationId xmlns:a16="http://schemas.microsoft.com/office/drawing/2014/main" id="{02D3811E-B325-47D7-A60F-842F3B3F177C}"/>
              </a:ext>
            </a:extLst>
          </p:cNvPr>
          <p:cNvPicPr>
            <a:picLocks noChangeAspect="1"/>
          </p:cNvPicPr>
          <p:nvPr/>
        </p:nvPicPr>
        <p:blipFill rotWithShape="1">
          <a:blip r:embed="rId6"/>
          <a:srcRect l="25205" r="8104" b="-2"/>
          <a:stretch/>
        </p:blipFill>
        <p:spPr>
          <a:xfrm>
            <a:off x="4638955" y="321733"/>
            <a:ext cx="3539976" cy="2985818"/>
          </a:xfrm>
          <a:prstGeom prst="rect">
            <a:avLst/>
          </a:prstGeom>
        </p:spPr>
      </p:pic>
      <p:pic>
        <p:nvPicPr>
          <p:cNvPr id="11" name="Picture 10" descr="A picture containing boy, young, food, woman&#10;&#10;Description automatically generated">
            <a:extLst>
              <a:ext uri="{FF2B5EF4-FFF2-40B4-BE49-F238E27FC236}">
                <a16:creationId xmlns:a16="http://schemas.microsoft.com/office/drawing/2014/main" id="{403D94A8-943F-4089-85AB-3DEC25A8DD10}"/>
              </a:ext>
            </a:extLst>
          </p:cNvPr>
          <p:cNvPicPr>
            <a:picLocks noChangeAspect="1"/>
          </p:cNvPicPr>
          <p:nvPr/>
        </p:nvPicPr>
        <p:blipFill rotWithShape="1">
          <a:blip r:embed="rId7"/>
          <a:srcRect l="24209" r="9182" b="-2"/>
          <a:stretch/>
        </p:blipFill>
        <p:spPr>
          <a:xfrm>
            <a:off x="8348570" y="321734"/>
            <a:ext cx="3535590" cy="2985818"/>
          </a:xfrm>
          <a:prstGeom prst="rect">
            <a:avLst/>
          </a:prstGeom>
        </p:spPr>
      </p:pic>
      <p:cxnSp>
        <p:nvCxnSpPr>
          <p:cNvPr id="27" name="Straight Connector 2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8" name="Picture 17" descr="A group of people standing in a room&#10;&#10;Description automatically generated">
            <a:extLst>
              <a:ext uri="{FF2B5EF4-FFF2-40B4-BE49-F238E27FC236}">
                <a16:creationId xmlns:a16="http://schemas.microsoft.com/office/drawing/2014/main" id="{CE8D8784-8CF5-4FC2-AA90-9DDA0345FAAF}"/>
              </a:ext>
            </a:extLst>
          </p:cNvPr>
          <p:cNvPicPr>
            <a:picLocks noChangeAspect="1"/>
          </p:cNvPicPr>
          <p:nvPr/>
        </p:nvPicPr>
        <p:blipFill rotWithShape="1">
          <a:blip r:embed="rId8"/>
          <a:srcRect r="22685" b="3"/>
          <a:stretch/>
        </p:blipFill>
        <p:spPr>
          <a:xfrm>
            <a:off x="317635" y="3509433"/>
            <a:ext cx="4160452" cy="3026833"/>
          </a:xfrm>
          <a:prstGeom prst="rect">
            <a:avLst/>
          </a:prstGeom>
        </p:spPr>
      </p:pic>
      <p:pic>
        <p:nvPicPr>
          <p:cNvPr id="23" name="Audio 22">
            <a:hlinkClick r:id="" action="ppaction://media"/>
            <a:extLst>
              <a:ext uri="{FF2B5EF4-FFF2-40B4-BE49-F238E27FC236}">
                <a16:creationId xmlns:a16="http://schemas.microsoft.com/office/drawing/2014/main" id="{D09EB3CA-EA89-0826-F54C-5D40A33496F0}"/>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45828918"/>
      </p:ext>
    </p:extLst>
  </p:cSld>
  <p:clrMapOvr>
    <a:masterClrMapping/>
  </p:clrMapOvr>
  <mc:AlternateContent xmlns:mc="http://schemas.openxmlformats.org/markup-compatibility/2006" xmlns:p14="http://schemas.microsoft.com/office/powerpoint/2010/main">
    <mc:Choice Requires="p14">
      <p:transition spd="slow" p14:dur="2000" advTm="41810"/>
    </mc:Choice>
    <mc:Fallback xmlns="">
      <p:transition spd="slow" advTm="41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0A4749-9E66-4AA1-A58A-81A4A57E4C75}"/>
              </a:ext>
            </a:extLst>
          </p:cNvPr>
          <p:cNvSpPr>
            <a:spLocks noGrp="1"/>
          </p:cNvSpPr>
          <p:nvPr>
            <p:ph type="title"/>
          </p:nvPr>
        </p:nvSpPr>
        <p:spPr>
          <a:xfrm>
            <a:off x="-2992910" y="-56357"/>
            <a:ext cx="10515600" cy="1325563"/>
          </a:xfrm>
        </p:spPr>
        <p:txBody>
          <a:bodyPr/>
          <a:lstStyle/>
          <a:p>
            <a:pPr algn="ctr"/>
            <a:r>
              <a:rPr lang="en-US" b="1" dirty="0"/>
              <a:t>Defining Abuse</a:t>
            </a:r>
          </a:p>
        </p:txBody>
      </p:sp>
      <p:graphicFrame>
        <p:nvGraphicFramePr>
          <p:cNvPr id="4" name="Content Placeholder 3">
            <a:extLst>
              <a:ext uri="{FF2B5EF4-FFF2-40B4-BE49-F238E27FC236}">
                <a16:creationId xmlns:a16="http://schemas.microsoft.com/office/drawing/2014/main" id="{C6C1A1E7-28D0-44D3-AFCA-F2564EC045A5}"/>
              </a:ext>
            </a:extLst>
          </p:cNvPr>
          <p:cNvGraphicFramePr>
            <a:graphicFrameLocks noGrp="1"/>
          </p:cNvGraphicFramePr>
          <p:nvPr>
            <p:ph sz="half" idx="2"/>
            <p:extLst>
              <p:ext uri="{D42A27DB-BD31-4B8C-83A1-F6EECF244321}">
                <p14:modId xmlns:p14="http://schemas.microsoft.com/office/powerpoint/2010/main" val="1029423376"/>
              </p:ext>
            </p:extLst>
          </p:nvPr>
        </p:nvGraphicFramePr>
        <p:xfrm>
          <a:off x="799289" y="1585730"/>
          <a:ext cx="5144311" cy="466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A854A9F5-91E3-4998-BD42-D2317ED76A34}"/>
              </a:ext>
            </a:extLst>
          </p:cNvPr>
          <p:cNvSpPr>
            <a:spLocks noGrp="1"/>
          </p:cNvSpPr>
          <p:nvPr>
            <p:ph type="body" sz="quarter" idx="3"/>
          </p:nvPr>
        </p:nvSpPr>
        <p:spPr>
          <a:xfrm>
            <a:off x="8084975" y="307846"/>
            <a:ext cx="5183188" cy="823912"/>
          </a:xfrm>
        </p:spPr>
        <p:txBody>
          <a:bodyPr/>
          <a:lstStyle/>
          <a:p>
            <a:r>
              <a:rPr lang="en-US" sz="3600" b="0" dirty="0"/>
              <a:t>Abuse</a:t>
            </a:r>
            <a:r>
              <a:rPr lang="en-US" sz="3200" b="0" dirty="0"/>
              <a:t> </a:t>
            </a:r>
            <a:endParaRPr lang="en-US" b="0" dirty="0"/>
          </a:p>
        </p:txBody>
      </p:sp>
      <p:sp>
        <p:nvSpPr>
          <p:cNvPr id="8" name="Content Placeholder 7">
            <a:extLst>
              <a:ext uri="{FF2B5EF4-FFF2-40B4-BE49-F238E27FC236}">
                <a16:creationId xmlns:a16="http://schemas.microsoft.com/office/drawing/2014/main" id="{E855D30A-B0F3-4D0B-A6F3-F9DBB73D6754}"/>
              </a:ext>
            </a:extLst>
          </p:cNvPr>
          <p:cNvSpPr>
            <a:spLocks noGrp="1"/>
          </p:cNvSpPr>
          <p:nvPr>
            <p:ph sz="quarter" idx="4"/>
          </p:nvPr>
        </p:nvSpPr>
        <p:spPr>
          <a:xfrm>
            <a:off x="6424126" y="1354591"/>
            <a:ext cx="5379084" cy="4566254"/>
          </a:xfrm>
        </p:spPr>
        <p:txBody>
          <a:bodyPr>
            <a:noAutofit/>
          </a:bodyPr>
          <a:lstStyle/>
          <a:p>
            <a:pPr marL="0" indent="0">
              <a:buNone/>
            </a:pPr>
            <a:r>
              <a:rPr lang="en-US" sz="3600" dirty="0"/>
              <a:t>According to the Department of Social Services, abuse is, “Any act or series of acts of commission or omission by a parent, guardian, or other caregiver that results in harm, potential for harm, or threat of harm to a child.”</a:t>
            </a:r>
          </a:p>
        </p:txBody>
      </p:sp>
    </p:spTree>
    <p:extLst>
      <p:ext uri="{BB962C8B-B14F-4D97-AF65-F5344CB8AC3E}">
        <p14:creationId xmlns:p14="http://schemas.microsoft.com/office/powerpoint/2010/main" val="171701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2AAE-5A31-4038-B2E4-08E2B7813A34}"/>
              </a:ext>
            </a:extLst>
          </p:cNvPr>
          <p:cNvSpPr>
            <a:spLocks noGrp="1"/>
          </p:cNvSpPr>
          <p:nvPr>
            <p:ph type="title"/>
          </p:nvPr>
        </p:nvSpPr>
        <p:spPr>
          <a:xfrm>
            <a:off x="839788" y="-800100"/>
            <a:ext cx="3932237" cy="1600200"/>
          </a:xfrm>
        </p:spPr>
        <p:txBody>
          <a:bodyPr>
            <a:normAutofit/>
          </a:bodyPr>
          <a:lstStyle/>
          <a:p>
            <a:r>
              <a:rPr lang="en-US" sz="4000" dirty="0"/>
              <a:t>Physical Abuse</a:t>
            </a:r>
          </a:p>
        </p:txBody>
      </p:sp>
      <p:sp>
        <p:nvSpPr>
          <p:cNvPr id="4" name="Text Placeholder 3">
            <a:extLst>
              <a:ext uri="{FF2B5EF4-FFF2-40B4-BE49-F238E27FC236}">
                <a16:creationId xmlns:a16="http://schemas.microsoft.com/office/drawing/2014/main" id="{B55D5810-E1DE-4961-97E4-7512807E6ABF}"/>
              </a:ext>
            </a:extLst>
          </p:cNvPr>
          <p:cNvSpPr>
            <a:spLocks noGrp="1"/>
          </p:cNvSpPr>
          <p:nvPr>
            <p:ph type="body" sz="half" idx="2"/>
          </p:nvPr>
        </p:nvSpPr>
        <p:spPr>
          <a:xfrm>
            <a:off x="839788" y="800100"/>
            <a:ext cx="3932237" cy="3811588"/>
          </a:xfrm>
        </p:spPr>
        <p:txBody>
          <a:bodyPr>
            <a:noAutofit/>
          </a:bodyPr>
          <a:lstStyle/>
          <a:p>
            <a:r>
              <a:rPr lang="en-US" sz="2400" dirty="0"/>
              <a:t>Any nonaccidental serious injuries, pattern of injuries, or risk of serious injury to a child.</a:t>
            </a:r>
          </a:p>
          <a:p>
            <a:pPr marL="285750" indent="-285750">
              <a:buFont typeface="Arial" panose="020B0604020202020204" pitchFamily="34" charset="0"/>
              <a:buChar char="•"/>
            </a:pPr>
            <a:r>
              <a:rPr lang="en-US" sz="2400" dirty="0"/>
              <a:t>“Serious” is intentionally not defined, but may include:</a:t>
            </a:r>
          </a:p>
          <a:p>
            <a:pPr marL="742950" lvl="1" indent="-285750">
              <a:buFont typeface="Arial" panose="020B0604020202020204" pitchFamily="34" charset="0"/>
              <a:buChar char="•"/>
            </a:pPr>
            <a:r>
              <a:rPr lang="en-US" sz="2400" dirty="0"/>
              <a:t>Beating</a:t>
            </a:r>
          </a:p>
          <a:p>
            <a:pPr marL="742950" lvl="1" indent="-285750">
              <a:buFont typeface="Arial" panose="020B0604020202020204" pitchFamily="34" charset="0"/>
              <a:buChar char="•"/>
            </a:pPr>
            <a:r>
              <a:rPr lang="en-US" sz="2400" dirty="0"/>
              <a:t>Use of a weapon</a:t>
            </a:r>
          </a:p>
          <a:p>
            <a:pPr marL="742950" lvl="1" indent="-285750">
              <a:buFont typeface="Arial" panose="020B0604020202020204" pitchFamily="34" charset="0"/>
              <a:buChar char="•"/>
            </a:pPr>
            <a:r>
              <a:rPr lang="en-US" sz="2400" dirty="0"/>
              <a:t>Use of harmful restraints</a:t>
            </a:r>
          </a:p>
          <a:p>
            <a:pPr marL="742950" lvl="1" indent="-285750">
              <a:buFont typeface="Arial" panose="020B0604020202020204" pitchFamily="34" charset="0"/>
              <a:buChar char="•"/>
            </a:pPr>
            <a:r>
              <a:rPr lang="en-US" sz="2400" dirty="0"/>
              <a:t>Burning</a:t>
            </a:r>
          </a:p>
          <a:p>
            <a:pPr marL="742950" lvl="1" indent="-285750">
              <a:buFont typeface="Arial" panose="020B0604020202020204" pitchFamily="34" charset="0"/>
              <a:buChar char="•"/>
            </a:pPr>
            <a:r>
              <a:rPr lang="en-US" sz="2400" dirty="0"/>
              <a:t>Biting</a:t>
            </a:r>
          </a:p>
          <a:p>
            <a:pPr marL="742950" lvl="1" indent="-285750">
              <a:buFont typeface="Arial" panose="020B0604020202020204" pitchFamily="34" charset="0"/>
              <a:buChar char="•"/>
            </a:pPr>
            <a:r>
              <a:rPr lang="en-US" sz="2400" dirty="0"/>
              <a:t>Hitting</a:t>
            </a:r>
          </a:p>
          <a:p>
            <a:pPr marL="742950" lvl="1" indent="-285750">
              <a:buFont typeface="Arial" panose="020B0604020202020204" pitchFamily="34" charset="0"/>
              <a:buChar char="•"/>
            </a:pPr>
            <a:r>
              <a:rPr lang="en-US" sz="2400" dirty="0"/>
              <a:t>Shaking</a:t>
            </a:r>
          </a:p>
          <a:p>
            <a:pPr marL="742950" lvl="1" indent="-285750">
              <a:buFont typeface="Arial" panose="020B0604020202020204" pitchFamily="34" charset="0"/>
              <a:buChar char="•"/>
            </a:pPr>
            <a:r>
              <a:rPr lang="en-US" sz="2400" dirty="0"/>
              <a:t>Kicking</a:t>
            </a:r>
          </a:p>
        </p:txBody>
      </p:sp>
      <p:sp>
        <p:nvSpPr>
          <p:cNvPr id="5" name="Rectangle: Rounded Corners 4">
            <a:extLst>
              <a:ext uri="{FF2B5EF4-FFF2-40B4-BE49-F238E27FC236}">
                <a16:creationId xmlns:a16="http://schemas.microsoft.com/office/drawing/2014/main" id="{29F9F71D-E4AE-4D31-A37D-732A34C56BEE}"/>
              </a:ext>
            </a:extLst>
          </p:cNvPr>
          <p:cNvSpPr/>
          <p:nvPr/>
        </p:nvSpPr>
        <p:spPr>
          <a:xfrm>
            <a:off x="5226342" y="233464"/>
            <a:ext cx="6583037" cy="64591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Physical Indicators</a:t>
            </a:r>
          </a:p>
          <a:p>
            <a:pPr marL="285750" indent="-285750">
              <a:buFont typeface="Arial" panose="020B0604020202020204" pitchFamily="34" charset="0"/>
              <a:buChar char="•"/>
            </a:pPr>
            <a:r>
              <a:rPr lang="en-US" sz="2000" dirty="0"/>
              <a:t>Bruises at different stages of healing and in different shapes</a:t>
            </a:r>
          </a:p>
          <a:p>
            <a:pPr marL="285750" indent="-285750">
              <a:buFont typeface="Arial" panose="020B0604020202020204" pitchFamily="34" charset="0"/>
              <a:buChar char="•"/>
            </a:pPr>
            <a:r>
              <a:rPr lang="en-US" sz="2000" dirty="0"/>
              <a:t>Marks inconsistent with single-side fall or explanation for injury</a:t>
            </a:r>
          </a:p>
          <a:p>
            <a:pPr algn="ctr"/>
            <a:endParaRPr lang="en-US" sz="2000" b="1" dirty="0"/>
          </a:p>
          <a:p>
            <a:pPr algn="ctr"/>
            <a:r>
              <a:rPr lang="en-US" sz="2000" b="1" dirty="0"/>
              <a:t>Behavioral and Emotional Indicators</a:t>
            </a:r>
          </a:p>
          <a:p>
            <a:pPr marL="285750" indent="-285750">
              <a:buFont typeface="Arial" panose="020B0604020202020204" pitchFamily="34" charset="0"/>
              <a:buChar char="•"/>
            </a:pPr>
            <a:r>
              <a:rPr lang="en-US" sz="2000" dirty="0"/>
              <a:t>Excessive absences</a:t>
            </a:r>
          </a:p>
          <a:p>
            <a:pPr marL="285750" indent="-285750">
              <a:buFont typeface="Arial" panose="020B0604020202020204" pitchFamily="34" charset="0"/>
              <a:buChar char="•"/>
            </a:pPr>
            <a:r>
              <a:rPr lang="en-US" sz="2000" dirty="0"/>
              <a:t>Fear of parents or adults</a:t>
            </a:r>
          </a:p>
          <a:p>
            <a:pPr marL="285750" indent="-285750">
              <a:buFont typeface="Arial" panose="020B0604020202020204" pitchFamily="34" charset="0"/>
              <a:buChar char="•"/>
            </a:pPr>
            <a:r>
              <a:rPr lang="en-US" sz="2000" dirty="0"/>
              <a:t>Extreme aggression</a:t>
            </a:r>
          </a:p>
          <a:p>
            <a:pPr marL="285750" indent="-285750">
              <a:buFont typeface="Arial" panose="020B0604020202020204" pitchFamily="34" charset="0"/>
              <a:buChar char="•"/>
            </a:pPr>
            <a:r>
              <a:rPr lang="en-US" sz="2000" dirty="0"/>
              <a:t>Cognitive or intellectual impairments</a:t>
            </a:r>
          </a:p>
          <a:p>
            <a:pPr marL="285750" indent="-285750">
              <a:buFont typeface="Arial" panose="020B0604020202020204" pitchFamily="34" charset="0"/>
              <a:buChar char="•"/>
            </a:pPr>
            <a:r>
              <a:rPr lang="en-US" sz="2000" dirty="0"/>
              <a:t>Deficits in speech and language</a:t>
            </a:r>
          </a:p>
          <a:p>
            <a:pPr marL="285750" indent="-285750">
              <a:buFont typeface="Arial" panose="020B0604020202020204" pitchFamily="34" charset="0"/>
              <a:buChar char="•"/>
            </a:pPr>
            <a:r>
              <a:rPr lang="en-US" sz="2000" dirty="0"/>
              <a:t>Hyperactivity, impulsivity, and low frustration tolerance</a:t>
            </a:r>
          </a:p>
          <a:p>
            <a:pPr marL="285750" indent="-285750">
              <a:buFont typeface="Arial" panose="020B0604020202020204" pitchFamily="34" charset="0"/>
              <a:buChar char="•"/>
            </a:pPr>
            <a:r>
              <a:rPr lang="en-US" sz="2000" dirty="0"/>
              <a:t>Depression, low self-esteem, and suicidal thoughts or tendencies</a:t>
            </a:r>
          </a:p>
          <a:p>
            <a:pPr marL="285750" indent="-285750">
              <a:buFont typeface="Arial" panose="020B0604020202020204" pitchFamily="34" charset="0"/>
              <a:buChar char="•"/>
            </a:pPr>
            <a:r>
              <a:rPr lang="en-US" sz="2000" dirty="0"/>
              <a:t>Constant fatigue or inability to stay awake</a:t>
            </a:r>
          </a:p>
          <a:p>
            <a:pPr marL="285750" indent="-285750">
              <a:buFont typeface="Arial" panose="020B0604020202020204" pitchFamily="34" charset="0"/>
              <a:buChar char="•"/>
            </a:pPr>
            <a:r>
              <a:rPr lang="en-US" sz="2000" dirty="0"/>
              <a:t>Is easily agitated or defensive</a:t>
            </a:r>
          </a:p>
        </p:txBody>
      </p:sp>
    </p:spTree>
    <p:extLst>
      <p:ext uri="{BB962C8B-B14F-4D97-AF65-F5344CB8AC3E}">
        <p14:creationId xmlns:p14="http://schemas.microsoft.com/office/powerpoint/2010/main" val="320574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2AAE-5A31-4038-B2E4-08E2B7813A34}"/>
              </a:ext>
            </a:extLst>
          </p:cNvPr>
          <p:cNvSpPr>
            <a:spLocks noGrp="1"/>
          </p:cNvSpPr>
          <p:nvPr>
            <p:ph type="title"/>
          </p:nvPr>
        </p:nvSpPr>
        <p:spPr>
          <a:xfrm>
            <a:off x="466928" y="-632299"/>
            <a:ext cx="3932237" cy="1600200"/>
          </a:xfrm>
        </p:spPr>
        <p:txBody>
          <a:bodyPr/>
          <a:lstStyle/>
          <a:p>
            <a:r>
              <a:rPr lang="en-US" dirty="0"/>
              <a:t>Emotional Abuse</a:t>
            </a:r>
          </a:p>
        </p:txBody>
      </p:sp>
      <p:sp>
        <p:nvSpPr>
          <p:cNvPr id="4" name="Text Placeholder 3">
            <a:extLst>
              <a:ext uri="{FF2B5EF4-FFF2-40B4-BE49-F238E27FC236}">
                <a16:creationId xmlns:a16="http://schemas.microsoft.com/office/drawing/2014/main" id="{B55D5810-E1DE-4961-97E4-7512807E6ABF}"/>
              </a:ext>
            </a:extLst>
          </p:cNvPr>
          <p:cNvSpPr>
            <a:spLocks noGrp="1"/>
          </p:cNvSpPr>
          <p:nvPr>
            <p:ph type="body" sz="half" idx="2"/>
          </p:nvPr>
        </p:nvSpPr>
        <p:spPr>
          <a:xfrm>
            <a:off x="466928" y="967901"/>
            <a:ext cx="4305095" cy="4304489"/>
          </a:xfrm>
        </p:spPr>
        <p:txBody>
          <a:bodyPr>
            <a:noAutofit/>
          </a:bodyPr>
          <a:lstStyle/>
          <a:p>
            <a:pPr marL="285750" indent="-285750">
              <a:buFont typeface="Arial" panose="020B0604020202020204" pitchFamily="34" charset="0"/>
              <a:buChar char="•"/>
            </a:pPr>
            <a:r>
              <a:rPr lang="en-US" sz="2000" dirty="0"/>
              <a:t>A pattern of verbal assaults or coercive measures against the child, which is destructive to the child’s sense of self-worth, including:</a:t>
            </a:r>
          </a:p>
          <a:p>
            <a:pPr marL="742950" lvl="1" indent="-285750">
              <a:buFont typeface="Arial" panose="020B0604020202020204" pitchFamily="34" charset="0"/>
              <a:buChar char="•"/>
            </a:pPr>
            <a:r>
              <a:rPr lang="en-US" sz="2000" dirty="0"/>
              <a:t>Sustained and repetitive criticism, shaming, or belittling</a:t>
            </a:r>
          </a:p>
          <a:p>
            <a:pPr marL="742950" lvl="1" indent="-285750">
              <a:buFont typeface="Arial" panose="020B0604020202020204" pitchFamily="34" charset="0"/>
              <a:buChar char="•"/>
            </a:pPr>
            <a:r>
              <a:rPr lang="en-US" sz="2000" dirty="0"/>
              <a:t>Setting unrealistic expectations</a:t>
            </a:r>
          </a:p>
          <a:p>
            <a:pPr marL="742950" lvl="1" indent="-285750">
              <a:buFont typeface="Arial" panose="020B0604020202020204" pitchFamily="34" charset="0"/>
              <a:buChar char="•"/>
            </a:pPr>
            <a:r>
              <a:rPr lang="en-US" sz="2000" dirty="0"/>
              <a:t>Blaming a child for things they have no control over</a:t>
            </a:r>
          </a:p>
          <a:p>
            <a:pPr marL="742950" lvl="1" indent="-285750">
              <a:buFont typeface="Arial" panose="020B0604020202020204" pitchFamily="34" charset="0"/>
              <a:buChar char="•"/>
            </a:pPr>
            <a:r>
              <a:rPr lang="en-US" sz="2000" dirty="0"/>
              <a:t>Terrorizing a child by destroying treasured belongings, relationships, or supports</a:t>
            </a:r>
          </a:p>
          <a:p>
            <a:pPr marL="742950" lvl="1" indent="-285750">
              <a:buFont typeface="Arial" panose="020B0604020202020204" pitchFamily="34" charset="0"/>
              <a:buChar char="•"/>
            </a:pPr>
            <a:r>
              <a:rPr lang="en-US" sz="2000" dirty="0"/>
              <a:t>Intentionally isolating a child</a:t>
            </a:r>
          </a:p>
          <a:p>
            <a:pPr marL="742950" lvl="1" indent="-285750">
              <a:buFont typeface="Arial" panose="020B0604020202020204" pitchFamily="34" charset="0"/>
              <a:buChar char="•"/>
            </a:pPr>
            <a:r>
              <a:rPr lang="en-US" sz="2000" dirty="0"/>
              <a:t>Rejecting or consistently favoring another child or sibling</a:t>
            </a:r>
          </a:p>
          <a:p>
            <a:pPr marL="742950" lvl="1" indent="-285750">
              <a:buFont typeface="Arial" panose="020B0604020202020204" pitchFamily="34" charset="0"/>
              <a:buChar char="•"/>
            </a:pPr>
            <a:r>
              <a:rPr lang="en-US" sz="2000" dirty="0"/>
              <a:t>Withholding love or affection</a:t>
            </a:r>
          </a:p>
        </p:txBody>
      </p:sp>
      <p:sp>
        <p:nvSpPr>
          <p:cNvPr id="5" name="Rectangle: Rounded Corners 4">
            <a:extLst>
              <a:ext uri="{FF2B5EF4-FFF2-40B4-BE49-F238E27FC236}">
                <a16:creationId xmlns:a16="http://schemas.microsoft.com/office/drawing/2014/main" id="{29F9F71D-E4AE-4D31-A37D-732A34C56BEE}"/>
              </a:ext>
            </a:extLst>
          </p:cNvPr>
          <p:cNvSpPr/>
          <p:nvPr/>
        </p:nvSpPr>
        <p:spPr>
          <a:xfrm>
            <a:off x="5226342" y="457199"/>
            <a:ext cx="6498730" cy="60797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Behavioral or Emotional Indicators</a:t>
            </a:r>
          </a:p>
          <a:p>
            <a:pPr marL="285750" indent="-285750">
              <a:buFont typeface="Arial" panose="020B0604020202020204" pitchFamily="34" charset="0"/>
              <a:buChar char="•"/>
            </a:pPr>
            <a:r>
              <a:rPr lang="en-US" sz="2800" dirty="0"/>
              <a:t>Low self-esteem or self-worth</a:t>
            </a:r>
          </a:p>
          <a:p>
            <a:pPr marL="285750" indent="-285750">
              <a:buFont typeface="Arial" panose="020B0604020202020204" pitchFamily="34" charset="0"/>
              <a:buChar char="•"/>
            </a:pPr>
            <a:r>
              <a:rPr lang="en-US" sz="2800" dirty="0"/>
              <a:t>Suicidal thoughts or ideations</a:t>
            </a:r>
          </a:p>
          <a:p>
            <a:pPr marL="285750" indent="-285750">
              <a:buFont typeface="Arial" panose="020B0604020202020204" pitchFamily="34" charset="0"/>
              <a:buChar char="•"/>
            </a:pPr>
            <a:r>
              <a:rPr lang="en-US" sz="2800" dirty="0"/>
              <a:t>Self-critical or overly anxious</a:t>
            </a:r>
          </a:p>
          <a:p>
            <a:pPr marL="285750" indent="-285750">
              <a:buFont typeface="Arial" panose="020B0604020202020204" pitchFamily="34" charset="0"/>
              <a:buChar char="•"/>
            </a:pPr>
            <a:r>
              <a:rPr lang="en-US" sz="2800" dirty="0"/>
              <a:t>Bullying or criticizing others</a:t>
            </a:r>
          </a:p>
          <a:p>
            <a:pPr marL="285750" indent="-285750">
              <a:buFont typeface="Arial" panose="020B0604020202020204" pitchFamily="34" charset="0"/>
              <a:buChar char="•"/>
            </a:pPr>
            <a:r>
              <a:rPr lang="en-US" sz="2800" dirty="0"/>
              <a:t>Guardian severely criticizes child in front of others, including:</a:t>
            </a:r>
          </a:p>
          <a:p>
            <a:pPr marL="742950" lvl="1" indent="-285750">
              <a:buFont typeface="Arial" panose="020B0604020202020204" pitchFamily="34" charset="0"/>
              <a:buChar char="•"/>
            </a:pPr>
            <a:r>
              <a:rPr lang="en-US" sz="2800" dirty="0"/>
              <a:t>Leaving a competition because of a child’s failure to perform</a:t>
            </a:r>
          </a:p>
          <a:p>
            <a:pPr marL="742950" lvl="1" indent="-285750">
              <a:buFont typeface="Arial" panose="020B0604020202020204" pitchFamily="34" charset="0"/>
              <a:buChar char="•"/>
            </a:pPr>
            <a:r>
              <a:rPr lang="en-US" sz="2800" dirty="0"/>
              <a:t>Depicting normal developmental activities harshly, including shameful name-calling</a:t>
            </a:r>
          </a:p>
        </p:txBody>
      </p:sp>
    </p:spTree>
    <p:extLst>
      <p:ext uri="{BB962C8B-B14F-4D97-AF65-F5344CB8AC3E}">
        <p14:creationId xmlns:p14="http://schemas.microsoft.com/office/powerpoint/2010/main" val="15250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2AAE-5A31-4038-B2E4-08E2B7813A34}"/>
              </a:ext>
            </a:extLst>
          </p:cNvPr>
          <p:cNvSpPr>
            <a:spLocks noGrp="1"/>
          </p:cNvSpPr>
          <p:nvPr>
            <p:ph type="title"/>
          </p:nvPr>
        </p:nvSpPr>
        <p:spPr>
          <a:xfrm>
            <a:off x="509047" y="-800100"/>
            <a:ext cx="3932237" cy="1600200"/>
          </a:xfrm>
        </p:spPr>
        <p:txBody>
          <a:bodyPr/>
          <a:lstStyle/>
          <a:p>
            <a:r>
              <a:rPr lang="en-US" dirty="0"/>
              <a:t>Sexual Abuse</a:t>
            </a:r>
          </a:p>
        </p:txBody>
      </p:sp>
      <p:sp>
        <p:nvSpPr>
          <p:cNvPr id="4" name="Text Placeholder 3">
            <a:extLst>
              <a:ext uri="{FF2B5EF4-FFF2-40B4-BE49-F238E27FC236}">
                <a16:creationId xmlns:a16="http://schemas.microsoft.com/office/drawing/2014/main" id="{B55D5810-E1DE-4961-97E4-7512807E6ABF}"/>
              </a:ext>
            </a:extLst>
          </p:cNvPr>
          <p:cNvSpPr>
            <a:spLocks noGrp="1"/>
          </p:cNvSpPr>
          <p:nvPr>
            <p:ph type="body" sz="half" idx="2"/>
          </p:nvPr>
        </p:nvSpPr>
        <p:spPr>
          <a:xfrm>
            <a:off x="509046" y="1026268"/>
            <a:ext cx="3932237" cy="3811588"/>
          </a:xfrm>
        </p:spPr>
        <p:txBody>
          <a:bodyPr>
            <a:noAutofit/>
          </a:bodyPr>
          <a:lstStyle/>
          <a:p>
            <a:pPr marL="285750" indent="-285750">
              <a:buFont typeface="Arial" panose="020B0604020202020204" pitchFamily="34" charset="0"/>
              <a:buChar char="•"/>
            </a:pPr>
            <a:r>
              <a:rPr lang="en-US" sz="1800" dirty="0"/>
              <a:t>Physical acts perpetrated upon a child</a:t>
            </a:r>
          </a:p>
          <a:p>
            <a:pPr marL="742950" lvl="1" indent="-285750">
              <a:buFont typeface="Arial" panose="020B0604020202020204" pitchFamily="34" charset="0"/>
              <a:buChar char="•"/>
            </a:pPr>
            <a:r>
              <a:rPr lang="en-US" sz="1800" dirty="0"/>
              <a:t>Examples include: Sexual intercourse, fondling, oral-genital contact</a:t>
            </a:r>
          </a:p>
          <a:p>
            <a:pPr marL="285750" indent="-285750">
              <a:buFont typeface="Arial" panose="020B0604020202020204" pitchFamily="34" charset="0"/>
              <a:buChar char="•"/>
            </a:pPr>
            <a:r>
              <a:rPr lang="en-US" sz="1800" dirty="0"/>
              <a:t>Non-touching acts perpetrated upon a child</a:t>
            </a:r>
          </a:p>
          <a:p>
            <a:pPr marL="742950" lvl="1" indent="-285750">
              <a:buFont typeface="Arial" panose="020B0604020202020204" pitchFamily="34" charset="0"/>
              <a:buChar char="•"/>
            </a:pPr>
            <a:r>
              <a:rPr lang="en-US" sz="1800" dirty="0"/>
              <a:t>Examples include: taking obscene pictures or videos of minors, exhibitionism, holding sexually explicit conversations with or around minors</a:t>
            </a:r>
          </a:p>
          <a:p>
            <a:pPr marL="285750" indent="-285750">
              <a:buFont typeface="Arial" panose="020B0604020202020204" pitchFamily="34" charset="0"/>
              <a:buChar char="•"/>
            </a:pPr>
            <a:r>
              <a:rPr lang="en-US" sz="1800" dirty="0"/>
              <a:t>Notes: </a:t>
            </a:r>
          </a:p>
          <a:p>
            <a:pPr marL="742950" lvl="1" indent="-285750">
              <a:buFont typeface="Arial" panose="020B0604020202020204" pitchFamily="34" charset="0"/>
              <a:buChar char="•"/>
            </a:pPr>
            <a:r>
              <a:rPr lang="en-US" sz="1800" dirty="0"/>
              <a:t>In North Carolina, no minor under the age of 16 can legally consent to a sex act. </a:t>
            </a:r>
          </a:p>
          <a:p>
            <a:pPr marL="742950" lvl="1" indent="-285750">
              <a:buFont typeface="Arial" panose="020B0604020202020204" pitchFamily="34" charset="0"/>
              <a:buChar char="•"/>
            </a:pPr>
            <a:r>
              <a:rPr lang="en-US" sz="1800" dirty="0"/>
              <a:t>Depending on the circumstances, acts between minors may need to be reported and investigated.</a:t>
            </a:r>
          </a:p>
        </p:txBody>
      </p:sp>
      <p:sp>
        <p:nvSpPr>
          <p:cNvPr id="5" name="Rectangle: Rounded Corners 4">
            <a:extLst>
              <a:ext uri="{FF2B5EF4-FFF2-40B4-BE49-F238E27FC236}">
                <a16:creationId xmlns:a16="http://schemas.microsoft.com/office/drawing/2014/main" id="{29F9F71D-E4AE-4D31-A37D-732A34C56BEE}"/>
              </a:ext>
            </a:extLst>
          </p:cNvPr>
          <p:cNvSpPr/>
          <p:nvPr/>
        </p:nvSpPr>
        <p:spPr>
          <a:xfrm>
            <a:off x="5226342" y="327171"/>
            <a:ext cx="6680313" cy="6287638"/>
          </a:xfrm>
          <a:prstGeom prst="roundRect">
            <a:avLst/>
          </a:prstGeom>
          <a:solidFill>
            <a:schemeClr val="tx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t>Prevention Trainings in NC</a:t>
            </a:r>
          </a:p>
          <a:p>
            <a:pPr marL="285750" indent="-285750">
              <a:buFont typeface="Arial" panose="020B0604020202020204" pitchFamily="34" charset="0"/>
              <a:buChar char="•"/>
            </a:pPr>
            <a:r>
              <a:rPr lang="en-US" sz="2000" dirty="0"/>
              <a:t>Stewards of Children: Darkness to Light</a:t>
            </a:r>
          </a:p>
          <a:p>
            <a:pPr marL="285750" indent="-285750">
              <a:buFont typeface="Arial" panose="020B0604020202020204" pitchFamily="34" charset="0"/>
              <a:buChar char="•"/>
            </a:pPr>
            <a:r>
              <a:rPr lang="en-US" sz="2000" dirty="0"/>
              <a:t>Stop It Now</a:t>
            </a:r>
          </a:p>
          <a:p>
            <a:pPr algn="ctr"/>
            <a:r>
              <a:rPr lang="en-US" sz="2000" b="1" dirty="0"/>
              <a:t>Signs</a:t>
            </a:r>
          </a:p>
          <a:p>
            <a:pPr marL="285750" indent="-285750">
              <a:buFont typeface="Arial" panose="020B0604020202020204" pitchFamily="34" charset="0"/>
              <a:buChar char="•"/>
            </a:pPr>
            <a:r>
              <a:rPr lang="en-US" sz="2000" dirty="0"/>
              <a:t>Physical signs are not common, but the following may be presented:</a:t>
            </a:r>
          </a:p>
          <a:p>
            <a:pPr marL="742950" lvl="1" indent="-285750">
              <a:buFont typeface="Arial" panose="020B0604020202020204" pitchFamily="34" charset="0"/>
              <a:buChar char="•"/>
            </a:pPr>
            <a:r>
              <a:rPr lang="en-US" sz="2000" dirty="0"/>
              <a:t>Bruising, bleeding, redness, etc. around the genitals</a:t>
            </a:r>
          </a:p>
          <a:p>
            <a:pPr marL="742950" lvl="1" indent="-285750">
              <a:buFont typeface="Arial" panose="020B0604020202020204" pitchFamily="34" charset="0"/>
              <a:buChar char="•"/>
            </a:pPr>
            <a:r>
              <a:rPr lang="en-US" sz="2000" dirty="0"/>
              <a:t>Sexually transmitted diseases</a:t>
            </a:r>
          </a:p>
          <a:p>
            <a:pPr marL="742950" lvl="1" indent="-285750">
              <a:buFont typeface="Arial" panose="020B0604020202020204" pitchFamily="34" charset="0"/>
              <a:buChar char="•"/>
            </a:pPr>
            <a:r>
              <a:rPr lang="en-US" sz="2000" dirty="0"/>
              <a:t>Chronic stomach pain, headaches or other ailments that can’t be explained medically</a:t>
            </a:r>
          </a:p>
          <a:p>
            <a:pPr algn="ctr"/>
            <a:r>
              <a:rPr lang="en-US" sz="2000" b="1" dirty="0"/>
              <a:t>Grooming Signals</a:t>
            </a:r>
          </a:p>
          <a:p>
            <a:pPr marL="285750" indent="-285750">
              <a:buFont typeface="Arial" panose="020B0604020202020204" pitchFamily="34" charset="0"/>
              <a:buChar char="•"/>
            </a:pPr>
            <a:r>
              <a:rPr lang="en-US" sz="2000" dirty="0"/>
              <a:t>Grooming is the process of gaining the trust of a child or their family so that the perpetrator can gain access to a minor</a:t>
            </a:r>
          </a:p>
          <a:p>
            <a:pPr marL="742950" lvl="1" indent="-285750">
              <a:buFont typeface="Arial" panose="020B0604020202020204" pitchFamily="34" charset="0"/>
              <a:buChar char="•"/>
            </a:pPr>
            <a:r>
              <a:rPr lang="en-US" sz="2000" dirty="0"/>
              <a:t>Signs: gift-giving, doting, seeking one-on-one interactions, encouraging secrets, giving minors access to restricted things, testing physical boundaries  </a:t>
            </a:r>
          </a:p>
        </p:txBody>
      </p:sp>
    </p:spTree>
    <p:extLst>
      <p:ext uri="{BB962C8B-B14F-4D97-AF65-F5344CB8AC3E}">
        <p14:creationId xmlns:p14="http://schemas.microsoft.com/office/powerpoint/2010/main" val="419658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2AAE-5A31-4038-B2E4-08E2B7813A34}"/>
              </a:ext>
            </a:extLst>
          </p:cNvPr>
          <p:cNvSpPr>
            <a:spLocks noGrp="1"/>
          </p:cNvSpPr>
          <p:nvPr>
            <p:ph type="title"/>
          </p:nvPr>
        </p:nvSpPr>
        <p:spPr>
          <a:xfrm>
            <a:off x="509047" y="-800100"/>
            <a:ext cx="3932237" cy="1600200"/>
          </a:xfrm>
        </p:spPr>
        <p:txBody>
          <a:bodyPr/>
          <a:lstStyle/>
          <a:p>
            <a:endParaRPr lang="en-US" dirty="0"/>
          </a:p>
        </p:txBody>
      </p:sp>
      <p:sp>
        <p:nvSpPr>
          <p:cNvPr id="4" name="Text Placeholder 3">
            <a:extLst>
              <a:ext uri="{FF2B5EF4-FFF2-40B4-BE49-F238E27FC236}">
                <a16:creationId xmlns:a16="http://schemas.microsoft.com/office/drawing/2014/main" id="{B55D5810-E1DE-4961-97E4-7512807E6ABF}"/>
              </a:ext>
            </a:extLst>
          </p:cNvPr>
          <p:cNvSpPr>
            <a:spLocks noGrp="1"/>
          </p:cNvSpPr>
          <p:nvPr>
            <p:ph type="body" sz="half" idx="2"/>
          </p:nvPr>
        </p:nvSpPr>
        <p:spPr>
          <a:xfrm>
            <a:off x="509047" y="800100"/>
            <a:ext cx="3932237" cy="3811588"/>
          </a:xfrm>
        </p:spPr>
        <p:txBody>
          <a:bodyPr>
            <a:noAutofit/>
          </a:bodyPr>
          <a:lstStyle/>
          <a:p>
            <a:pPr marL="285750" indent="-285750">
              <a:buFont typeface="Arial" panose="020B0604020202020204" pitchFamily="34" charset="0"/>
              <a:buChar char="•"/>
            </a:pPr>
            <a:endParaRPr lang="en-US" sz="1600" dirty="0"/>
          </a:p>
        </p:txBody>
      </p:sp>
      <p:sp>
        <p:nvSpPr>
          <p:cNvPr id="5" name="Rectangle: Rounded Corners 4">
            <a:extLst>
              <a:ext uri="{FF2B5EF4-FFF2-40B4-BE49-F238E27FC236}">
                <a16:creationId xmlns:a16="http://schemas.microsoft.com/office/drawing/2014/main" id="{29F9F71D-E4AE-4D31-A37D-732A34C56BEE}"/>
              </a:ext>
            </a:extLst>
          </p:cNvPr>
          <p:cNvSpPr/>
          <p:nvPr/>
        </p:nvSpPr>
        <p:spPr>
          <a:xfrm>
            <a:off x="509048" y="327171"/>
            <a:ext cx="11397608" cy="6287638"/>
          </a:xfrm>
          <a:prstGeom prst="roundRect">
            <a:avLst/>
          </a:prstGeom>
          <a:solidFill>
            <a:schemeClr val="tx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t>Peer to Peer Abuse</a:t>
            </a:r>
          </a:p>
          <a:p>
            <a:endParaRPr lang="en-US" sz="2400" dirty="0"/>
          </a:p>
          <a:p>
            <a:pPr marL="285750" indent="-285750">
              <a:buFont typeface="Arial" panose="020B0604020202020204" pitchFamily="34" charset="0"/>
              <a:buChar char="•"/>
            </a:pPr>
            <a:r>
              <a:rPr lang="en-US" sz="2400" dirty="0"/>
              <a:t>Physical acts perpetrated upon a child by older, or more powerful children of the same age</a:t>
            </a:r>
          </a:p>
          <a:p>
            <a:pPr marL="742950" lvl="1" indent="-285750">
              <a:buFont typeface="Arial" panose="020B0604020202020204" pitchFamily="34" charset="0"/>
              <a:buChar char="•"/>
            </a:pPr>
            <a:r>
              <a:rPr lang="en-US" sz="2400" dirty="0"/>
              <a:t>Examples include- Sexual intercourse, fondling, oral-genital contact</a:t>
            </a:r>
          </a:p>
          <a:p>
            <a:pPr marL="285750" indent="-285750">
              <a:buFont typeface="Arial" panose="020B0604020202020204" pitchFamily="34" charset="0"/>
              <a:buChar char="•"/>
            </a:pPr>
            <a:r>
              <a:rPr lang="en-US" sz="2400" dirty="0"/>
              <a:t>Non-touching acts perpetrated upon a child by older, or more powerful children of the same age</a:t>
            </a:r>
          </a:p>
          <a:p>
            <a:pPr marL="742950" lvl="1" indent="-285750">
              <a:buFont typeface="Arial" panose="020B0604020202020204" pitchFamily="34" charset="0"/>
              <a:buChar char="•"/>
            </a:pPr>
            <a:r>
              <a:rPr lang="en-US" sz="2400" dirty="0"/>
              <a:t>Examples include- taking obscene pictures or videos of minors, exhibitionism, holding sexually explicit conversations with or around minors, sexting, experimentation</a:t>
            </a:r>
          </a:p>
          <a:p>
            <a:r>
              <a:rPr lang="en-US" sz="2400" dirty="0"/>
              <a:t>Notes: </a:t>
            </a:r>
          </a:p>
          <a:p>
            <a:pPr marL="742950" lvl="1" indent="-285750">
              <a:buFont typeface="Arial" panose="020B0604020202020204" pitchFamily="34" charset="0"/>
              <a:buChar char="•"/>
            </a:pPr>
            <a:r>
              <a:rPr lang="en-US" sz="2400" dirty="0"/>
              <a:t>In North Carolina, no minor under the age of 16 can legally consent to a sex act. </a:t>
            </a:r>
          </a:p>
          <a:p>
            <a:pPr marL="742950" lvl="1" indent="-285750">
              <a:buFont typeface="Arial" panose="020B0604020202020204" pitchFamily="34" charset="0"/>
              <a:buChar char="•"/>
            </a:pPr>
            <a:r>
              <a:rPr lang="en-US" sz="2400" dirty="0"/>
              <a:t>Depending on the circumstances, acts between minors may need to be reported and investigated.</a:t>
            </a:r>
          </a:p>
          <a:p>
            <a:pPr algn="ctr"/>
            <a:endParaRPr lang="en-US" sz="2000" dirty="0"/>
          </a:p>
        </p:txBody>
      </p:sp>
    </p:spTree>
    <p:extLst>
      <p:ext uri="{BB962C8B-B14F-4D97-AF65-F5344CB8AC3E}">
        <p14:creationId xmlns:p14="http://schemas.microsoft.com/office/powerpoint/2010/main" val="243868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0B5B7-1CE9-46EE-8212-E58A21F592B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Video on Preventing Peer to Peer Abuse</a:t>
            </a:r>
          </a:p>
        </p:txBody>
      </p:sp>
      <p:pic>
        <p:nvPicPr>
          <p:cNvPr id="4" name="Online Media 3" title="Preventing Peer-to-Peer Sexual Abuse at Your Organization">
            <a:hlinkClick r:id="" action="ppaction://media"/>
            <a:extLst>
              <a:ext uri="{FF2B5EF4-FFF2-40B4-BE49-F238E27FC236}">
                <a16:creationId xmlns:a16="http://schemas.microsoft.com/office/drawing/2014/main" id="{AE868EE0-6703-484C-A008-75604B4E6607}"/>
              </a:ext>
            </a:extLst>
          </p:cNvPr>
          <p:cNvPicPr>
            <a:picLocks noGrp="1" noRot="1" noChangeAspect="1"/>
          </p:cNvPicPr>
          <p:nvPr>
            <p:ph idx="1"/>
            <a:videoFile r:link="rId1"/>
          </p:nvPr>
        </p:nvPicPr>
        <p:blipFill>
          <a:blip r:embed="rId3"/>
          <a:stretch>
            <a:fillRect/>
          </a:stretch>
        </p:blipFill>
        <p:spPr>
          <a:xfrm>
            <a:off x="4207933" y="1362993"/>
            <a:ext cx="7347537" cy="4132989"/>
          </a:xfrm>
          <a:prstGeom prst="rect">
            <a:avLst/>
          </a:prstGeom>
        </p:spPr>
      </p:pic>
    </p:spTree>
    <p:extLst>
      <p:ext uri="{BB962C8B-B14F-4D97-AF65-F5344CB8AC3E}">
        <p14:creationId xmlns:p14="http://schemas.microsoft.com/office/powerpoint/2010/main" val="16556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int in motion from the bottom of the view">
            <a:extLst>
              <a:ext uri="{FF2B5EF4-FFF2-40B4-BE49-F238E27FC236}">
                <a16:creationId xmlns:a16="http://schemas.microsoft.com/office/drawing/2014/main" id="{D15471EB-AEAE-4EEE-A340-C080A622D613}"/>
              </a:ext>
            </a:extLst>
          </p:cNvPr>
          <p:cNvPicPr>
            <a:picLocks noChangeAspect="1"/>
          </p:cNvPicPr>
          <p:nvPr/>
        </p:nvPicPr>
        <p:blipFill rotWithShape="1">
          <a:blip r:embed="rId3"/>
          <a:srcRect l="25005" r="17468" b="-1"/>
          <a:stretch/>
        </p:blipFill>
        <p:spPr>
          <a:xfrm rot="10800000">
            <a:off x="6096000" y="133575"/>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tle 1">
            <a:extLst>
              <a:ext uri="{FF2B5EF4-FFF2-40B4-BE49-F238E27FC236}">
                <a16:creationId xmlns:a16="http://schemas.microsoft.com/office/drawing/2014/main" id="{BE99F428-F5E8-49BD-A793-BAD90FC2C00F}"/>
              </a:ext>
            </a:extLst>
          </p:cNvPr>
          <p:cNvSpPr>
            <a:spLocks noGrp="1"/>
          </p:cNvSpPr>
          <p:nvPr>
            <p:ph type="title"/>
          </p:nvPr>
        </p:nvSpPr>
        <p:spPr>
          <a:xfrm>
            <a:off x="914400" y="1057060"/>
            <a:ext cx="10363200" cy="742950"/>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latin typeface="Calibri" panose="020F0502020204030204" pitchFamily="34" charset="0"/>
                <a:cs typeface="Calibri" panose="020F0502020204030204" pitchFamily="34" charset="0"/>
              </a:rPr>
              <a:t>Assumption VS Reality</a:t>
            </a:r>
          </a:p>
        </p:txBody>
      </p:sp>
      <p:sp>
        <p:nvSpPr>
          <p:cNvPr id="3" name="Content Placeholder 2">
            <a:extLst>
              <a:ext uri="{FF2B5EF4-FFF2-40B4-BE49-F238E27FC236}">
                <a16:creationId xmlns:a16="http://schemas.microsoft.com/office/drawing/2014/main" id="{1F2ECDF2-65EC-460E-B29A-1A707129C9BC}"/>
              </a:ext>
            </a:extLst>
          </p:cNvPr>
          <p:cNvSpPr>
            <a:spLocks noGrp="1"/>
          </p:cNvSpPr>
          <p:nvPr>
            <p:ph sz="half" idx="1"/>
          </p:nvPr>
        </p:nvSpPr>
        <p:spPr>
          <a:xfrm>
            <a:off x="914400" y="2238376"/>
            <a:ext cx="5105400" cy="4314824"/>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buNone/>
            </a:pPr>
            <a:r>
              <a:rPr lang="en-US" sz="3200" u="sng" dirty="0">
                <a:solidFill>
                  <a:schemeClr val="bg1"/>
                </a:solidFill>
                <a:latin typeface="Calibri" panose="020F0502020204030204" pitchFamily="34" charset="0"/>
                <a:cs typeface="Calibri" panose="020F0502020204030204" pitchFamily="34" charset="0"/>
              </a:rPr>
              <a:t>The Assumptions</a:t>
            </a:r>
          </a:p>
          <a:p>
            <a:pPr marL="0" indent="0">
              <a:buNone/>
            </a:pPr>
            <a:endParaRPr lang="en-US" sz="3200" b="1"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Abusers are adults</a:t>
            </a:r>
          </a:p>
          <a:p>
            <a:r>
              <a:rPr lang="en-US" sz="3200" dirty="0">
                <a:solidFill>
                  <a:schemeClr val="bg1"/>
                </a:solidFill>
                <a:latin typeface="Calibri" panose="020F0502020204030204" pitchFamily="34" charset="0"/>
                <a:cs typeface="Calibri" panose="020F0502020204030204" pitchFamily="34" charset="0"/>
              </a:rPr>
              <a:t>Abusers are seasoned predators</a:t>
            </a:r>
          </a:p>
          <a:p>
            <a:r>
              <a:rPr lang="en-US" sz="3200" dirty="0">
                <a:solidFill>
                  <a:schemeClr val="bg1"/>
                </a:solidFill>
                <a:latin typeface="Calibri" panose="020F0502020204030204" pitchFamily="34" charset="0"/>
                <a:cs typeface="Calibri" panose="020F0502020204030204" pitchFamily="34" charset="0"/>
              </a:rPr>
              <a:t>We can “KEEP them OUT”</a:t>
            </a:r>
          </a:p>
          <a:p>
            <a:r>
              <a:rPr lang="en-US" sz="3200" dirty="0">
                <a:solidFill>
                  <a:schemeClr val="bg1"/>
                </a:solidFill>
                <a:latin typeface="Calibri" panose="020F0502020204030204" pitchFamily="34" charset="0"/>
                <a:cs typeface="Calibri" panose="020F0502020204030204" pitchFamily="34" charset="0"/>
              </a:rPr>
              <a:t>“It isn’t happening here” or “It can’t happen here”</a:t>
            </a:r>
          </a:p>
        </p:txBody>
      </p:sp>
      <p:sp>
        <p:nvSpPr>
          <p:cNvPr id="4" name="Content Placeholder 3">
            <a:extLst>
              <a:ext uri="{FF2B5EF4-FFF2-40B4-BE49-F238E27FC236}">
                <a16:creationId xmlns:a16="http://schemas.microsoft.com/office/drawing/2014/main" id="{BD45AF12-4641-4422-823B-5A547C50407E}"/>
              </a:ext>
            </a:extLst>
          </p:cNvPr>
          <p:cNvSpPr>
            <a:spLocks noGrp="1"/>
          </p:cNvSpPr>
          <p:nvPr>
            <p:ph sz="half" idx="2"/>
          </p:nvPr>
        </p:nvSpPr>
        <p:spPr>
          <a:xfrm>
            <a:off x="6172200" y="2238376"/>
            <a:ext cx="5105400" cy="4314824"/>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buNone/>
            </a:pPr>
            <a:r>
              <a:rPr lang="en-US" sz="3200" u="sng" dirty="0">
                <a:solidFill>
                  <a:schemeClr val="bg1"/>
                </a:solidFill>
                <a:latin typeface="Calibri" panose="020F0502020204030204" pitchFamily="34" charset="0"/>
                <a:cs typeface="Calibri" panose="020F0502020204030204" pitchFamily="34" charset="0"/>
              </a:rPr>
              <a:t>The Realities</a:t>
            </a:r>
          </a:p>
          <a:p>
            <a:pPr marL="0" indent="0">
              <a:buNone/>
            </a:pPr>
            <a:endParaRPr lang="en-US" sz="3200" b="1"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Child on Child abuse is just as common</a:t>
            </a:r>
          </a:p>
          <a:p>
            <a:r>
              <a:rPr lang="en-US" sz="3200" dirty="0">
                <a:solidFill>
                  <a:schemeClr val="bg1"/>
                </a:solidFill>
                <a:latin typeface="Calibri" panose="020F0502020204030204" pitchFamily="34" charset="0"/>
                <a:cs typeface="Calibri" panose="020F0502020204030204" pitchFamily="34" charset="0"/>
              </a:rPr>
              <a:t>Often starts with bullying</a:t>
            </a:r>
          </a:p>
          <a:p>
            <a:r>
              <a:rPr lang="en-US" sz="3200" dirty="0">
                <a:solidFill>
                  <a:schemeClr val="bg1"/>
                </a:solidFill>
                <a:latin typeface="Calibri" panose="020F0502020204030204" pitchFamily="34" charset="0"/>
                <a:cs typeface="Calibri" panose="020F0502020204030204" pitchFamily="34" charset="0"/>
              </a:rPr>
              <a:t>Doesn’t have to involve touch</a:t>
            </a:r>
          </a:p>
          <a:p>
            <a:r>
              <a:rPr lang="en-US" sz="3200" b="1" dirty="0">
                <a:solidFill>
                  <a:schemeClr val="bg1"/>
                </a:solidFill>
                <a:latin typeface="Calibri" panose="020F0502020204030204" pitchFamily="34" charset="0"/>
                <a:cs typeface="Calibri" panose="020F0502020204030204" pitchFamily="34" charset="0"/>
              </a:rPr>
              <a:t>Assume it is happening now</a:t>
            </a:r>
          </a:p>
        </p:txBody>
      </p:sp>
    </p:spTree>
    <p:extLst>
      <p:ext uri="{BB962C8B-B14F-4D97-AF65-F5344CB8AC3E}">
        <p14:creationId xmlns:p14="http://schemas.microsoft.com/office/powerpoint/2010/main" val="96864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int in motion from the bottom of the view">
            <a:extLst>
              <a:ext uri="{FF2B5EF4-FFF2-40B4-BE49-F238E27FC236}">
                <a16:creationId xmlns:a16="http://schemas.microsoft.com/office/drawing/2014/main" id="{F545017D-12A5-46D6-8625-0BD80BD240BE}"/>
              </a:ext>
            </a:extLst>
          </p:cNvPr>
          <p:cNvPicPr>
            <a:picLocks noChangeAspect="1"/>
          </p:cNvPicPr>
          <p:nvPr/>
        </p:nvPicPr>
        <p:blipFill rotWithShape="1">
          <a:blip r:embed="rId3"/>
          <a:srcRect l="25728" r="18191" b="-1"/>
          <a:stretch/>
        </p:blipFill>
        <p:spPr>
          <a:xfrm>
            <a:off x="-143839" y="67372"/>
            <a:ext cx="5904216" cy="679062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ACE0CD2B-0857-4CBD-8B66-9CD3065C35BF}"/>
              </a:ext>
            </a:extLst>
          </p:cNvPr>
          <p:cNvSpPr txBox="1"/>
          <p:nvPr/>
        </p:nvSpPr>
        <p:spPr>
          <a:xfrm>
            <a:off x="1333498" y="1500028"/>
            <a:ext cx="9196387" cy="4736386"/>
          </a:xfrm>
          <a:prstGeom prst="rect">
            <a:avLst/>
          </a:prstGeom>
          <a:solidFill>
            <a:schemeClr val="accent2">
              <a:lumMod val="60000"/>
              <a:lumOff val="40000"/>
            </a:schemeClr>
          </a:solidFill>
        </p:spPr>
        <p:txBody>
          <a:bodyPr vert="horz" lIns="91440" tIns="45720" rIns="91440" bIns="45720" rtlCol="0" anchor="ctr">
            <a:normAutofit/>
          </a:bodyPr>
          <a:lstStyle/>
          <a:p>
            <a:pPr marL="457200" indent="-457200" algn="ctr" defTabSz="914400">
              <a:lnSpc>
                <a:spcPct val="90000"/>
              </a:lnSpc>
              <a:spcBef>
                <a:spcPct val="0"/>
              </a:spcBef>
              <a:spcAft>
                <a:spcPts val="600"/>
              </a:spcAft>
              <a:buFont typeface="Arial" panose="020B0604020202020204" pitchFamily="34" charset="0"/>
              <a:buChar char="•"/>
            </a:pPr>
            <a:r>
              <a:rPr lang="en-US" sz="4800" kern="1200" dirty="0">
                <a:solidFill>
                  <a:schemeClr val="bg1"/>
                </a:solidFill>
                <a:latin typeface="Calibri" panose="020F0502020204030204" pitchFamily="34" charset="0"/>
                <a:ea typeface="+mj-ea"/>
                <a:cs typeface="Calibri" panose="020F0502020204030204" pitchFamily="34" charset="0"/>
              </a:rPr>
              <a:t>Same or different ages</a:t>
            </a:r>
          </a:p>
          <a:p>
            <a:pPr marL="457200" indent="-457200" algn="ctr" defTabSz="914400">
              <a:lnSpc>
                <a:spcPct val="90000"/>
              </a:lnSpc>
              <a:spcBef>
                <a:spcPct val="0"/>
              </a:spcBef>
              <a:spcAft>
                <a:spcPts val="600"/>
              </a:spcAft>
              <a:buFont typeface="Arial" panose="020B0604020202020204" pitchFamily="34" charset="0"/>
              <a:buChar char="•"/>
            </a:pPr>
            <a:r>
              <a:rPr lang="en-US" sz="4800" kern="1200" dirty="0">
                <a:solidFill>
                  <a:schemeClr val="bg1"/>
                </a:solidFill>
                <a:latin typeface="Calibri" panose="020F0502020204030204" pitchFamily="34" charset="0"/>
                <a:ea typeface="+mj-ea"/>
                <a:cs typeface="Calibri" panose="020F0502020204030204" pitchFamily="34" charset="0"/>
              </a:rPr>
              <a:t>Same or different sexes</a:t>
            </a:r>
          </a:p>
          <a:p>
            <a:pPr marL="457200" indent="-457200" algn="ctr" defTabSz="914400">
              <a:lnSpc>
                <a:spcPct val="90000"/>
              </a:lnSpc>
              <a:spcBef>
                <a:spcPct val="0"/>
              </a:spcBef>
              <a:spcAft>
                <a:spcPts val="600"/>
              </a:spcAft>
              <a:buFont typeface="Arial" panose="020B0604020202020204" pitchFamily="34" charset="0"/>
              <a:buChar char="•"/>
            </a:pPr>
            <a:r>
              <a:rPr lang="en-US" sz="4800" kern="1200" dirty="0">
                <a:solidFill>
                  <a:schemeClr val="bg1"/>
                </a:solidFill>
                <a:latin typeface="Calibri" panose="020F0502020204030204" pitchFamily="34" charset="0"/>
                <a:ea typeface="+mj-ea"/>
                <a:cs typeface="Calibri" panose="020F0502020204030204" pitchFamily="34" charset="0"/>
              </a:rPr>
              <a:t>Bullying</a:t>
            </a:r>
          </a:p>
          <a:p>
            <a:pPr marL="457200" indent="-457200" algn="ctr" defTabSz="914400">
              <a:lnSpc>
                <a:spcPct val="90000"/>
              </a:lnSpc>
              <a:spcBef>
                <a:spcPct val="0"/>
              </a:spcBef>
              <a:spcAft>
                <a:spcPts val="600"/>
              </a:spcAft>
              <a:buFont typeface="Arial" panose="020B0604020202020204" pitchFamily="34" charset="0"/>
              <a:buChar char="•"/>
            </a:pPr>
            <a:r>
              <a:rPr lang="en-US" sz="4800" dirty="0">
                <a:solidFill>
                  <a:schemeClr val="bg1"/>
                </a:solidFill>
                <a:latin typeface="Calibri" panose="020F0502020204030204" pitchFamily="34" charset="0"/>
                <a:ea typeface="+mj-ea"/>
                <a:cs typeface="Calibri" panose="020F0502020204030204" pitchFamily="34" charset="0"/>
              </a:rPr>
              <a:t>Coercive Behavior</a:t>
            </a:r>
          </a:p>
          <a:p>
            <a:pPr marL="457200" indent="-457200" algn="ctr" defTabSz="914400">
              <a:lnSpc>
                <a:spcPct val="90000"/>
              </a:lnSpc>
              <a:spcBef>
                <a:spcPct val="0"/>
              </a:spcBef>
              <a:spcAft>
                <a:spcPts val="600"/>
              </a:spcAft>
              <a:buFont typeface="Arial" panose="020B0604020202020204" pitchFamily="34" charset="0"/>
              <a:buChar char="•"/>
            </a:pPr>
            <a:r>
              <a:rPr lang="en-US" sz="4800" kern="1200" dirty="0">
                <a:solidFill>
                  <a:schemeClr val="bg1"/>
                </a:solidFill>
                <a:latin typeface="Calibri" panose="020F0502020204030204" pitchFamily="34" charset="0"/>
                <a:ea typeface="+mj-ea"/>
                <a:cs typeface="Calibri" panose="020F0502020204030204" pitchFamily="34" charset="0"/>
              </a:rPr>
              <a:t>Power imbalances</a:t>
            </a:r>
          </a:p>
        </p:txBody>
      </p:sp>
      <p:sp>
        <p:nvSpPr>
          <p:cNvPr id="3" name="TextBox 2">
            <a:extLst>
              <a:ext uri="{FF2B5EF4-FFF2-40B4-BE49-F238E27FC236}">
                <a16:creationId xmlns:a16="http://schemas.microsoft.com/office/drawing/2014/main" id="{AA47650B-B1E3-4F27-B148-AFFB0B6FDCB1}"/>
              </a:ext>
            </a:extLst>
          </p:cNvPr>
          <p:cNvSpPr txBox="1"/>
          <p:nvPr/>
        </p:nvSpPr>
        <p:spPr>
          <a:xfrm>
            <a:off x="1333498" y="400049"/>
            <a:ext cx="9196387" cy="830997"/>
          </a:xfrm>
          <a:prstGeom prst="rect">
            <a:avLst/>
          </a:prstGeom>
          <a:solidFill>
            <a:schemeClr val="accent1">
              <a:lumMod val="40000"/>
              <a:lumOff val="60000"/>
            </a:schemeClr>
          </a:solidFill>
        </p:spPr>
        <p:txBody>
          <a:bodyPr wrap="square" rtlCol="0">
            <a:spAutoFit/>
          </a:bodyPr>
          <a:lstStyle/>
          <a:p>
            <a:pPr algn="ctr"/>
            <a:r>
              <a:rPr lang="en-US" sz="4800" dirty="0">
                <a:latin typeface="Calibri" panose="020F0502020204030204" pitchFamily="34" charset="0"/>
                <a:ea typeface="+mj-ea"/>
                <a:cs typeface="Calibri" panose="020F0502020204030204" pitchFamily="34" charset="0"/>
              </a:rPr>
              <a:t>What are the characteristics?</a:t>
            </a:r>
            <a:endParaRPr lang="en-US" sz="4800" kern="12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72946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479394" y="1070800"/>
            <a:ext cx="3939688" cy="5583126"/>
          </a:xfrm>
        </p:spPr>
        <p:txBody>
          <a:bodyPr vert="horz" lIns="91440" tIns="45720" rIns="91440" bIns="45720" rtlCol="0" anchor="ctr">
            <a:normAutofit/>
          </a:bodyPr>
          <a:lstStyle/>
          <a:p>
            <a:pPr algn="r"/>
            <a:r>
              <a:rPr lang="en-US" sz="8000" kern="1200">
                <a:solidFill>
                  <a:schemeClr val="tx1"/>
                </a:solidFill>
                <a:latin typeface="+mj-lt"/>
                <a:ea typeface="+mj-ea"/>
                <a:cs typeface="+mj-cs"/>
              </a:rPr>
              <a:t>3 Types of Power </a:t>
            </a: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5"/>
          <a:srcRect l="25728" r="18191" b="-1"/>
          <a:stretch/>
        </p:blipFill>
        <p:spPr>
          <a:xfrm>
            <a:off x="6842736" y="1271314"/>
            <a:ext cx="4511064" cy="518831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1CA1D569-A9AC-4BCB-915C-C952C3FDD475}"/>
              </a:ext>
            </a:extLst>
          </p:cNvPr>
          <p:cNvSpPr txBox="1"/>
          <p:nvPr/>
        </p:nvSpPr>
        <p:spPr>
          <a:xfrm>
            <a:off x="5438015" y="1798683"/>
            <a:ext cx="4223257" cy="707886"/>
          </a:xfrm>
          <a:prstGeom prst="rect">
            <a:avLst/>
          </a:prstGeom>
          <a:solidFill>
            <a:schemeClr val="accent2">
              <a:lumMod val="60000"/>
              <a:lumOff val="40000"/>
            </a:schemeClr>
          </a:solidFill>
        </p:spPr>
        <p:txBody>
          <a:bodyPr wrap="square" rtlCol="0">
            <a:spAutoFit/>
          </a:bodyPr>
          <a:lstStyle/>
          <a:p>
            <a:pPr defTabSz="685800">
              <a:spcAft>
                <a:spcPts val="600"/>
              </a:spcAft>
            </a:pPr>
            <a:r>
              <a:rPr lang="en-US" sz="3000" kern="1200" dirty="0">
                <a:solidFill>
                  <a:schemeClr val="tx1"/>
                </a:solidFill>
                <a:latin typeface="Bookman Old Style" panose="02050604050505020204" pitchFamily="18" charset="0"/>
                <a:ea typeface="+mn-ea"/>
                <a:cs typeface="+mn-cs"/>
              </a:rPr>
              <a:t>    </a:t>
            </a:r>
            <a:r>
              <a:rPr lang="en-US" sz="4000" kern="1200" dirty="0">
                <a:solidFill>
                  <a:schemeClr val="tx1"/>
                </a:solidFill>
                <a:latin typeface="Calibri" panose="020F0502020204030204" pitchFamily="34" charset="0"/>
                <a:cs typeface="Calibri" panose="020F0502020204030204" pitchFamily="34" charset="0"/>
              </a:rPr>
              <a:t>Strength /Size</a:t>
            </a:r>
            <a:endParaRPr lang="en-US" sz="4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43B0323-457B-4BF1-930A-BE8C6A0669AC}"/>
              </a:ext>
            </a:extLst>
          </p:cNvPr>
          <p:cNvSpPr txBox="1"/>
          <p:nvPr/>
        </p:nvSpPr>
        <p:spPr>
          <a:xfrm>
            <a:off x="8243278" y="3283014"/>
            <a:ext cx="1709979" cy="707886"/>
          </a:xfrm>
          <a:prstGeom prst="rect">
            <a:avLst/>
          </a:prstGeom>
          <a:solidFill>
            <a:schemeClr val="accent2">
              <a:lumMod val="60000"/>
              <a:lumOff val="40000"/>
            </a:schemeClr>
          </a:solidFill>
        </p:spPr>
        <p:txBody>
          <a:bodyPr wrap="square" rtlCol="0">
            <a:spAutoFit/>
          </a:bodyPr>
          <a:lstStyle/>
          <a:p>
            <a:pPr defTabSz="685800">
              <a:spcAft>
                <a:spcPts val="600"/>
              </a:spcAft>
            </a:pPr>
            <a:r>
              <a:rPr lang="en-US" sz="4000" kern="1200" dirty="0">
                <a:solidFill>
                  <a:schemeClr val="tx1"/>
                </a:solidFill>
                <a:latin typeface="Bookman Old Style" panose="02050604050505020204" pitchFamily="18" charset="0"/>
              </a:rPr>
              <a:t>  </a:t>
            </a:r>
            <a:r>
              <a:rPr lang="en-US" sz="4000" kern="1200" dirty="0">
                <a:solidFill>
                  <a:schemeClr val="tx1"/>
                </a:solidFill>
                <a:latin typeface="Calibri" panose="020F0502020204030204" pitchFamily="34" charset="0"/>
                <a:cs typeface="Calibri" panose="020F0502020204030204" pitchFamily="34" charset="0"/>
              </a:rPr>
              <a:t>Social </a:t>
            </a:r>
            <a:endParaRPr lang="en-US" sz="4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F75CE77-D0EB-48A1-BE86-35C2501B9CBD}"/>
              </a:ext>
            </a:extLst>
          </p:cNvPr>
          <p:cNvSpPr txBox="1"/>
          <p:nvPr/>
        </p:nvSpPr>
        <p:spPr>
          <a:xfrm>
            <a:off x="5742495" y="4564078"/>
            <a:ext cx="2905156" cy="707886"/>
          </a:xfrm>
          <a:prstGeom prst="rect">
            <a:avLst/>
          </a:prstGeom>
          <a:solidFill>
            <a:schemeClr val="accent2">
              <a:lumMod val="60000"/>
              <a:lumOff val="40000"/>
            </a:schemeClr>
          </a:solidFill>
        </p:spPr>
        <p:txBody>
          <a:bodyPr wrap="square" rtlCol="0">
            <a:spAutoFit/>
          </a:bodyPr>
          <a:lstStyle/>
          <a:p>
            <a:pPr defTabSz="685800">
              <a:spcAft>
                <a:spcPts val="600"/>
              </a:spcAft>
            </a:pPr>
            <a:r>
              <a:rPr lang="en-US" sz="3300" kern="1200" dirty="0">
                <a:solidFill>
                  <a:schemeClr val="tx1"/>
                </a:solidFill>
                <a:latin typeface="Bookman Old Style" panose="02050604050505020204" pitchFamily="18" charset="0"/>
                <a:ea typeface="+mn-ea"/>
                <a:cs typeface="+mn-cs"/>
              </a:rPr>
              <a:t>  </a:t>
            </a:r>
            <a:r>
              <a:rPr lang="en-US" sz="4000" kern="1200" dirty="0">
                <a:solidFill>
                  <a:schemeClr val="tx1"/>
                </a:solidFill>
                <a:latin typeface="Calibri" panose="020F0502020204030204" pitchFamily="34" charset="0"/>
                <a:cs typeface="Calibri" panose="020F0502020204030204" pitchFamily="34" charset="0"/>
              </a:rPr>
              <a:t>Intellectual</a:t>
            </a:r>
            <a:r>
              <a:rPr lang="en-US" sz="4000" kern="1200" dirty="0">
                <a:solidFill>
                  <a:schemeClr val="tx1"/>
                </a:solidFill>
              </a:rPr>
              <a:t> </a:t>
            </a:r>
            <a:endParaRPr lang="en-US" sz="4000" dirty="0"/>
          </a:p>
        </p:txBody>
      </p:sp>
      <p:pic>
        <p:nvPicPr>
          <p:cNvPr id="44" name="Audio 43">
            <a:hlinkClick r:id="" action="ppaction://media"/>
            <a:extLst>
              <a:ext uri="{FF2B5EF4-FFF2-40B4-BE49-F238E27FC236}">
                <a16:creationId xmlns:a16="http://schemas.microsoft.com/office/drawing/2014/main" id="{63D1F19A-1F55-7CDE-1A7D-6C1CC213CF5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99984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637">
        <p159:morph option="byObject"/>
      </p:transition>
    </mc:Choice>
    <mc:Fallback xmlns="">
      <p:transition spd="slow" advTm="456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4"/>
                </p:tgtEl>
              </p:cMediaNode>
            </p:audio>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2">
            <a:extLst>
              <a:ext uri="{FF2B5EF4-FFF2-40B4-BE49-F238E27FC236}">
                <a16:creationId xmlns:a16="http://schemas.microsoft.com/office/drawing/2014/main" id="{0EBBE9EB-EC48-4C03-82D6-EBDE81F48FF5}"/>
              </a:ext>
            </a:extLst>
          </p:cNvPr>
          <p:cNvGraphicFramePr>
            <a:graphicFrameLocks noGrp="1"/>
          </p:cNvGraphicFramePr>
          <p:nvPr>
            <p:extLst>
              <p:ext uri="{D42A27DB-BD31-4B8C-83A1-F6EECF244321}">
                <p14:modId xmlns:p14="http://schemas.microsoft.com/office/powerpoint/2010/main" val="492155235"/>
              </p:ext>
            </p:extLst>
          </p:nvPr>
        </p:nvGraphicFramePr>
        <p:xfrm>
          <a:off x="1805783" y="1286934"/>
          <a:ext cx="8580436" cy="4105952"/>
        </p:xfrm>
        <a:graphic>
          <a:graphicData uri="http://schemas.openxmlformats.org/drawingml/2006/table">
            <a:tbl>
              <a:tblPr firstRow="1" bandRow="1">
                <a:tableStyleId>{F5AB1C69-6EDB-4FF4-983F-18BD219EF322}</a:tableStyleId>
              </a:tblPr>
              <a:tblGrid>
                <a:gridCol w="4212195">
                  <a:extLst>
                    <a:ext uri="{9D8B030D-6E8A-4147-A177-3AD203B41FA5}">
                      <a16:colId xmlns:a16="http://schemas.microsoft.com/office/drawing/2014/main" val="212977730"/>
                    </a:ext>
                  </a:extLst>
                </a:gridCol>
                <a:gridCol w="4368241">
                  <a:extLst>
                    <a:ext uri="{9D8B030D-6E8A-4147-A177-3AD203B41FA5}">
                      <a16:colId xmlns:a16="http://schemas.microsoft.com/office/drawing/2014/main" val="2431950249"/>
                    </a:ext>
                  </a:extLst>
                </a:gridCol>
              </a:tblGrid>
              <a:tr h="538389">
                <a:tc>
                  <a:txBody>
                    <a:bodyPr/>
                    <a:lstStyle/>
                    <a:p>
                      <a:r>
                        <a:rPr lang="en-US" sz="2700">
                          <a:solidFill>
                            <a:schemeClr val="bg1"/>
                          </a:solidFill>
                          <a:latin typeface="Calibri" panose="020F0502020204030204" pitchFamily="34" charset="0"/>
                          <a:cs typeface="Calibri" panose="020F0502020204030204" pitchFamily="34" charset="0"/>
                        </a:rPr>
                        <a:t>Assumption</a:t>
                      </a:r>
                    </a:p>
                  </a:txBody>
                  <a:tcPr marL="88745" marR="88745" marT="44373" marB="44373">
                    <a:solidFill>
                      <a:schemeClr val="accent2"/>
                    </a:solidFill>
                  </a:tcPr>
                </a:tc>
                <a:tc>
                  <a:txBody>
                    <a:bodyPr/>
                    <a:lstStyle/>
                    <a:p>
                      <a:r>
                        <a:rPr lang="en-US" sz="2700">
                          <a:solidFill>
                            <a:schemeClr val="bg1"/>
                          </a:solidFill>
                          <a:latin typeface="Calibri" panose="020F0502020204030204" pitchFamily="34" charset="0"/>
                          <a:cs typeface="Calibri" panose="020F0502020204030204" pitchFamily="34" charset="0"/>
                        </a:rPr>
                        <a:t>Reality</a:t>
                      </a:r>
                    </a:p>
                  </a:txBody>
                  <a:tcPr marL="88745" marR="88745" marT="44373" marB="44373">
                    <a:solidFill>
                      <a:schemeClr val="accent2"/>
                    </a:solidFill>
                  </a:tcPr>
                </a:tc>
                <a:extLst>
                  <a:ext uri="{0D108BD9-81ED-4DB2-BD59-A6C34878D82A}">
                    <a16:rowId xmlns:a16="http://schemas.microsoft.com/office/drawing/2014/main" val="648629070"/>
                  </a:ext>
                </a:extLst>
              </a:tr>
              <a:tr h="1544169">
                <a:tc>
                  <a:txBody>
                    <a:bodyPr/>
                    <a:lstStyle/>
                    <a:p>
                      <a:r>
                        <a:rPr lang="en-US" sz="2300">
                          <a:solidFill>
                            <a:schemeClr val="bg1"/>
                          </a:solidFill>
                          <a:latin typeface="Calibri" panose="020F0502020204030204" pitchFamily="34" charset="0"/>
                          <a:cs typeface="Calibri" panose="020F0502020204030204" pitchFamily="34" charset="0"/>
                        </a:rPr>
                        <a:t>Only “problem” youth abuse</a:t>
                      </a:r>
                    </a:p>
                  </a:txBody>
                  <a:tcPr marL="88745" marR="88745" marT="44373" marB="44373">
                    <a:solidFill>
                      <a:schemeClr val="accent3"/>
                    </a:solidFill>
                  </a:tcPr>
                </a:tc>
                <a:tc>
                  <a:txBody>
                    <a:bodyPr/>
                    <a:lstStyle/>
                    <a:p>
                      <a:r>
                        <a:rPr lang="en-US" sz="2300">
                          <a:solidFill>
                            <a:schemeClr val="bg1"/>
                          </a:solidFill>
                          <a:latin typeface="Calibri" panose="020F0502020204030204" pitchFamily="34" charset="0"/>
                          <a:cs typeface="Calibri" panose="020F0502020204030204" pitchFamily="34" charset="0"/>
                        </a:rPr>
                        <a:t>According to Redwoods Insurance 60% incidents are child on child. Darkness2Light Foundation  identifies 70% child on child.</a:t>
                      </a:r>
                    </a:p>
                  </a:txBody>
                  <a:tcPr marL="88745" marR="88745" marT="44373" marB="44373">
                    <a:solidFill>
                      <a:schemeClr val="accent3"/>
                    </a:solidFill>
                  </a:tcPr>
                </a:tc>
                <a:extLst>
                  <a:ext uri="{0D108BD9-81ED-4DB2-BD59-A6C34878D82A}">
                    <a16:rowId xmlns:a16="http://schemas.microsoft.com/office/drawing/2014/main" val="1879750204"/>
                  </a:ext>
                </a:extLst>
              </a:tr>
              <a:tr h="1544169">
                <a:tc>
                  <a:txBody>
                    <a:bodyPr/>
                    <a:lstStyle/>
                    <a:p>
                      <a:r>
                        <a:rPr lang="en-US" sz="2300">
                          <a:solidFill>
                            <a:schemeClr val="bg1"/>
                          </a:solidFill>
                          <a:latin typeface="Calibri" panose="020F0502020204030204" pitchFamily="34" charset="0"/>
                          <a:cs typeface="Calibri" panose="020F0502020204030204" pitchFamily="34" charset="0"/>
                        </a:rPr>
                        <a:t>We should only worry about “severe” cases </a:t>
                      </a:r>
                    </a:p>
                  </a:txBody>
                  <a:tcPr marL="88745" marR="88745" marT="44373" marB="44373">
                    <a:solidFill>
                      <a:schemeClr val="accent3"/>
                    </a:solidFill>
                  </a:tcPr>
                </a:tc>
                <a:tc>
                  <a:txBody>
                    <a:bodyPr/>
                    <a:lstStyle/>
                    <a:p>
                      <a:r>
                        <a:rPr lang="en-US" sz="2300">
                          <a:solidFill>
                            <a:schemeClr val="bg1"/>
                          </a:solidFill>
                          <a:latin typeface="Calibri" panose="020F0502020204030204" pitchFamily="34" charset="0"/>
                          <a:cs typeface="Calibri" panose="020F0502020204030204" pitchFamily="34" charset="0"/>
                        </a:rPr>
                        <a:t>Cases of bullying grow and often lead to child-on-child abuse</a:t>
                      </a:r>
                    </a:p>
                    <a:p>
                      <a:endParaRPr lang="en-US" sz="2300">
                        <a:solidFill>
                          <a:schemeClr val="bg1"/>
                        </a:solidFill>
                        <a:latin typeface="Calibri" panose="020F0502020204030204" pitchFamily="34" charset="0"/>
                        <a:cs typeface="Calibri" panose="020F0502020204030204" pitchFamily="34" charset="0"/>
                      </a:endParaRPr>
                    </a:p>
                    <a:p>
                      <a:r>
                        <a:rPr lang="en-US" sz="2300">
                          <a:solidFill>
                            <a:schemeClr val="bg1"/>
                          </a:solidFill>
                          <a:latin typeface="Calibri" panose="020F0502020204030204" pitchFamily="34" charset="0"/>
                          <a:cs typeface="Calibri" panose="020F0502020204030204" pitchFamily="34" charset="0"/>
                        </a:rPr>
                        <a:t>74% involve similar ages (+/-1)</a:t>
                      </a:r>
                    </a:p>
                  </a:txBody>
                  <a:tcPr marL="88745" marR="88745" marT="44373" marB="44373">
                    <a:solidFill>
                      <a:schemeClr val="accent3"/>
                    </a:solidFill>
                  </a:tcPr>
                </a:tc>
                <a:extLst>
                  <a:ext uri="{0D108BD9-81ED-4DB2-BD59-A6C34878D82A}">
                    <a16:rowId xmlns:a16="http://schemas.microsoft.com/office/drawing/2014/main" val="1843308364"/>
                  </a:ext>
                </a:extLst>
              </a:tr>
              <a:tr h="479225">
                <a:tc>
                  <a:txBody>
                    <a:bodyPr/>
                    <a:lstStyle/>
                    <a:p>
                      <a:r>
                        <a:rPr lang="en-US" sz="2300">
                          <a:solidFill>
                            <a:schemeClr val="bg1"/>
                          </a:solidFill>
                          <a:latin typeface="Calibri" panose="020F0502020204030204" pitchFamily="34" charset="0"/>
                          <a:cs typeface="Calibri" panose="020F0502020204030204" pitchFamily="34" charset="0"/>
                        </a:rPr>
                        <a:t>It’s rare and unlikely</a:t>
                      </a:r>
                    </a:p>
                  </a:txBody>
                  <a:tcPr marL="88745" marR="88745" marT="44373" marB="44373">
                    <a:solidFill>
                      <a:schemeClr val="accent3"/>
                    </a:solidFill>
                  </a:tcPr>
                </a:tc>
                <a:tc>
                  <a:txBody>
                    <a:bodyPr/>
                    <a:lstStyle/>
                    <a:p>
                      <a:r>
                        <a:rPr lang="en-US" sz="2300">
                          <a:solidFill>
                            <a:schemeClr val="bg1"/>
                          </a:solidFill>
                          <a:latin typeface="Calibri" panose="020F0502020204030204" pitchFamily="34" charset="0"/>
                          <a:cs typeface="Calibri" panose="020F0502020204030204" pitchFamily="34" charset="0"/>
                        </a:rPr>
                        <a:t>Incidents are under-reported</a:t>
                      </a:r>
                    </a:p>
                  </a:txBody>
                  <a:tcPr marL="88745" marR="88745" marT="44373" marB="44373">
                    <a:solidFill>
                      <a:schemeClr val="accent3"/>
                    </a:solidFill>
                  </a:tcPr>
                </a:tc>
                <a:extLst>
                  <a:ext uri="{0D108BD9-81ED-4DB2-BD59-A6C34878D82A}">
                    <a16:rowId xmlns:a16="http://schemas.microsoft.com/office/drawing/2014/main" val="437271483"/>
                  </a:ext>
                </a:extLst>
              </a:tr>
            </a:tbl>
          </a:graphicData>
        </a:graphic>
      </p:graphicFrame>
    </p:spTree>
    <p:extLst>
      <p:ext uri="{BB962C8B-B14F-4D97-AF65-F5344CB8AC3E}">
        <p14:creationId xmlns:p14="http://schemas.microsoft.com/office/powerpoint/2010/main" val="184632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4" name="Freeform: Shape 2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61CD2-E474-4C25-94B8-30AD2FB6F385}"/>
              </a:ext>
            </a:extLst>
          </p:cNvPr>
          <p:cNvSpPr>
            <a:spLocks noGrp="1"/>
          </p:cNvSpPr>
          <p:nvPr>
            <p:ph type="title"/>
          </p:nvPr>
        </p:nvSpPr>
        <p:spPr>
          <a:xfrm>
            <a:off x="1607297" y="1409324"/>
            <a:ext cx="8426551" cy="1224425"/>
          </a:xfrm>
        </p:spPr>
        <p:txBody>
          <a:bodyPr vert="horz" lIns="91440" tIns="45720" rIns="91440" bIns="45720" rtlCol="0" anchor="ctr">
            <a:normAutofit/>
          </a:bodyPr>
          <a:lstStyle/>
          <a:p>
            <a:pPr defTabSz="841248"/>
            <a:r>
              <a:rPr lang="en-US" sz="4048" b="1" kern="1200" dirty="0">
                <a:solidFill>
                  <a:schemeClr val="tx1"/>
                </a:solidFill>
                <a:latin typeface="+mj-lt"/>
                <a:ea typeface="+mj-ea"/>
                <a:cs typeface="+mj-cs"/>
              </a:rPr>
              <a:t>Disclaimer</a:t>
            </a:r>
            <a:endParaRPr lang="en-US" sz="44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187B294-49FC-4066-B290-8F89BE1570A0}"/>
              </a:ext>
            </a:extLst>
          </p:cNvPr>
          <p:cNvSpPr>
            <a:spLocks noGrp="1"/>
          </p:cNvSpPr>
          <p:nvPr>
            <p:ph idx="1"/>
          </p:nvPr>
        </p:nvSpPr>
        <p:spPr>
          <a:xfrm>
            <a:off x="1607297" y="2437810"/>
            <a:ext cx="8426551" cy="2252490"/>
          </a:xfrm>
        </p:spPr>
        <p:txBody>
          <a:bodyPr vert="horz" lIns="91440" tIns="45720" rIns="91440" bIns="45720" rtlCol="0">
            <a:noAutofit/>
          </a:bodyPr>
          <a:lstStyle/>
          <a:p>
            <a:pPr marL="210312" indent="-210312" defTabSz="841248">
              <a:spcBef>
                <a:spcPts val="920"/>
              </a:spcBef>
            </a:pPr>
            <a:r>
              <a:rPr lang="en-US" sz="2800" b="1" kern="1200" dirty="0">
                <a:solidFill>
                  <a:srgbClr val="000000"/>
                </a:solidFill>
                <a:latin typeface="+mn-lt"/>
                <a:ea typeface="+mn-ea"/>
                <a:cs typeface="+mn-cs"/>
              </a:rPr>
              <a:t>This training contains general information and guidelines. It is not intended to be a comprehensive summary or to address all possible training needs related to reporting. This training module should not be used as a substitute for additional training provided by individual Covered Programs or in place of guidance by administrators of Covered Programs on specific situations. </a:t>
            </a:r>
            <a:endParaRPr lang="en-US" sz="2800" b="1" dirty="0">
              <a:solidFill>
                <a:srgbClr val="000000"/>
              </a:solidFill>
            </a:endParaRPr>
          </a:p>
        </p:txBody>
      </p:sp>
      <p:sp>
        <p:nvSpPr>
          <p:cNvPr id="14"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850828" y="643467"/>
            <a:ext cx="3025742" cy="407213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6"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85397" y="1512840"/>
            <a:ext cx="3025137" cy="407213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6" name="Audio 5">
            <a:hlinkClick r:id="" action="ppaction://media"/>
            <a:extLst>
              <a:ext uri="{FF2B5EF4-FFF2-40B4-BE49-F238E27FC236}">
                <a16:creationId xmlns:a16="http://schemas.microsoft.com/office/drawing/2014/main" id="{2D27E54B-916A-30C9-F929-876A88AEF6D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9440747" y="4314107"/>
            <a:ext cx="1900425" cy="1900425"/>
          </a:xfrm>
          <a:prstGeom prst="ellipse">
            <a:avLst/>
          </a:prstGeom>
        </p:spPr>
      </p:pic>
    </p:spTree>
    <p:extLst>
      <p:ext uri="{BB962C8B-B14F-4D97-AF65-F5344CB8AC3E}">
        <p14:creationId xmlns:p14="http://schemas.microsoft.com/office/powerpoint/2010/main" val="384422600"/>
      </p:ext>
    </p:extLst>
  </p:cSld>
  <p:clrMapOvr>
    <a:masterClrMapping/>
  </p:clrMapOvr>
  <mc:AlternateContent xmlns:mc="http://schemas.openxmlformats.org/markup-compatibility/2006" xmlns:p14="http://schemas.microsoft.com/office/powerpoint/2010/main">
    <mc:Choice Requires="p14">
      <p:transition spd="slow" p14:dur="2000" advTm="29033"/>
    </mc:Choice>
    <mc:Fallback xmlns="">
      <p:transition spd="slow" advTm="29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838199" y="1174819"/>
            <a:ext cx="4826795" cy="2858363"/>
          </a:xfrm>
        </p:spPr>
        <p:txBody>
          <a:bodyPr vert="horz" lIns="91440" tIns="45720" rIns="91440" bIns="45720" rtlCol="0" anchor="b">
            <a:normAutofit/>
          </a:bodyPr>
          <a:lstStyle/>
          <a:p>
            <a:pPr algn="l"/>
            <a:r>
              <a:rPr lang="en-US" sz="3400">
                <a:solidFill>
                  <a:schemeClr val="bg1"/>
                </a:solidFill>
              </a:rPr>
              <a:t>1. Isolated 1-to-1</a:t>
            </a:r>
            <a:br>
              <a:rPr lang="en-US" sz="3400">
                <a:solidFill>
                  <a:schemeClr val="bg1"/>
                </a:solidFill>
              </a:rPr>
            </a:br>
            <a:r>
              <a:rPr lang="en-US" sz="3400">
                <a:solidFill>
                  <a:schemeClr val="bg1"/>
                </a:solidFill>
              </a:rPr>
              <a:t>2. Physically isolated areas</a:t>
            </a:r>
            <a:br>
              <a:rPr lang="en-US" sz="3400">
                <a:solidFill>
                  <a:schemeClr val="bg1"/>
                </a:solidFill>
              </a:rPr>
            </a:br>
            <a:r>
              <a:rPr lang="en-US" sz="3400">
                <a:solidFill>
                  <a:schemeClr val="bg1"/>
                </a:solidFill>
              </a:rPr>
              <a:t>3. In the presence of distracted adults/out of line of vision</a:t>
            </a:r>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17727" r="10189" b="-3"/>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43989089-BFCA-4FEB-B4EB-EF5B34B574AA}"/>
              </a:ext>
            </a:extLst>
          </p:cNvPr>
          <p:cNvSpPr txBox="1"/>
          <p:nvPr/>
        </p:nvSpPr>
        <p:spPr>
          <a:xfrm>
            <a:off x="3396085" y="296415"/>
            <a:ext cx="5814522" cy="769441"/>
          </a:xfrm>
          <a:prstGeom prst="rect">
            <a:avLst/>
          </a:prstGeom>
          <a:solidFill>
            <a:schemeClr val="accent2"/>
          </a:solidFill>
        </p:spPr>
        <p:txBody>
          <a:bodyPr wrap="square" rtlCol="0">
            <a:spAutoFit/>
          </a:bodyPr>
          <a:lstStyle/>
          <a:p>
            <a:pPr algn="ctr">
              <a:spcAft>
                <a:spcPts val="600"/>
              </a:spcAft>
            </a:pPr>
            <a:r>
              <a:rPr lang="en-US" sz="4400" dirty="0">
                <a:solidFill>
                  <a:schemeClr val="bg1"/>
                </a:solidFill>
                <a:latin typeface="Calibri" panose="020F0502020204030204" pitchFamily="34" charset="0"/>
                <a:cs typeface="Calibri" panose="020F0502020204030204" pitchFamily="34" charset="0"/>
              </a:rPr>
              <a:t>How can it happen?</a:t>
            </a:r>
            <a:endParaRPr lang="en-US" sz="4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83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25728" r="1819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6" name="Table 2">
            <a:extLst>
              <a:ext uri="{FF2B5EF4-FFF2-40B4-BE49-F238E27FC236}">
                <a16:creationId xmlns:a16="http://schemas.microsoft.com/office/drawing/2014/main" id="{DB0E44F2-93E8-4A3B-AF96-71C8BCCE33D2}"/>
              </a:ext>
            </a:extLst>
          </p:cNvPr>
          <p:cNvGraphicFramePr>
            <a:graphicFrameLocks noGrp="1"/>
          </p:cNvGraphicFramePr>
          <p:nvPr>
            <p:extLst>
              <p:ext uri="{D42A27DB-BD31-4B8C-83A1-F6EECF244321}">
                <p14:modId xmlns:p14="http://schemas.microsoft.com/office/powerpoint/2010/main" val="1866830156"/>
              </p:ext>
            </p:extLst>
          </p:nvPr>
        </p:nvGraphicFramePr>
        <p:xfrm>
          <a:off x="503431" y="788280"/>
          <a:ext cx="10824476" cy="5398356"/>
        </p:xfrm>
        <a:graphic>
          <a:graphicData uri="http://schemas.openxmlformats.org/drawingml/2006/table">
            <a:tbl>
              <a:tblPr firstRow="1" bandRow="1">
                <a:tableStyleId>{F5AB1C69-6EDB-4FF4-983F-18BD219EF322}</a:tableStyleId>
              </a:tblPr>
              <a:tblGrid>
                <a:gridCol w="5412238">
                  <a:extLst>
                    <a:ext uri="{9D8B030D-6E8A-4147-A177-3AD203B41FA5}">
                      <a16:colId xmlns:a16="http://schemas.microsoft.com/office/drawing/2014/main" val="212977730"/>
                    </a:ext>
                  </a:extLst>
                </a:gridCol>
                <a:gridCol w="5412238">
                  <a:extLst>
                    <a:ext uri="{9D8B030D-6E8A-4147-A177-3AD203B41FA5}">
                      <a16:colId xmlns:a16="http://schemas.microsoft.com/office/drawing/2014/main" val="2431950249"/>
                    </a:ext>
                  </a:extLst>
                </a:gridCol>
              </a:tblGrid>
              <a:tr h="518160">
                <a:tc>
                  <a:txBody>
                    <a:bodyPr/>
                    <a:lstStyle/>
                    <a:p>
                      <a:r>
                        <a:rPr lang="en-US" sz="2800" dirty="0">
                          <a:solidFill>
                            <a:schemeClr val="bg1"/>
                          </a:solidFill>
                          <a:latin typeface="Calibri" panose="020F0502020204030204" pitchFamily="34" charset="0"/>
                          <a:cs typeface="Calibri" panose="020F0502020204030204" pitchFamily="34" charset="0"/>
                        </a:rPr>
                        <a:t>Assumption</a:t>
                      </a:r>
                    </a:p>
                  </a:txBody>
                  <a:tcPr>
                    <a:solidFill>
                      <a:schemeClr val="accent3"/>
                    </a:solidFill>
                  </a:tcPr>
                </a:tc>
                <a:tc>
                  <a:txBody>
                    <a:bodyPr/>
                    <a:lstStyle/>
                    <a:p>
                      <a:r>
                        <a:rPr lang="en-US" sz="2800" dirty="0">
                          <a:solidFill>
                            <a:schemeClr val="bg1"/>
                          </a:solidFill>
                          <a:latin typeface="Calibri" panose="020F0502020204030204" pitchFamily="34" charset="0"/>
                          <a:cs typeface="Calibri" panose="020F0502020204030204" pitchFamily="34" charset="0"/>
                        </a:rPr>
                        <a:t>Reality</a:t>
                      </a:r>
                    </a:p>
                  </a:txBody>
                  <a:tcPr>
                    <a:solidFill>
                      <a:schemeClr val="accent3"/>
                    </a:solidFill>
                  </a:tcPr>
                </a:tc>
                <a:extLst>
                  <a:ext uri="{0D108BD9-81ED-4DB2-BD59-A6C34878D82A}">
                    <a16:rowId xmlns:a16="http://schemas.microsoft.com/office/drawing/2014/main" val="648629070"/>
                  </a:ext>
                </a:extLst>
              </a:tr>
              <a:tr h="1961229">
                <a:tc>
                  <a:txBody>
                    <a:bodyPr/>
                    <a:lstStyle/>
                    <a:p>
                      <a:r>
                        <a:rPr lang="en-US" sz="2400" dirty="0">
                          <a:solidFill>
                            <a:schemeClr val="bg1"/>
                          </a:solidFill>
                          <a:latin typeface="Calibri" panose="020F0502020204030204" pitchFamily="34" charset="0"/>
                          <a:cs typeface="Calibri" panose="020F0502020204030204" pitchFamily="34" charset="0"/>
                        </a:rPr>
                        <a:t>Requires complete privacy</a:t>
                      </a:r>
                    </a:p>
                  </a:txBody>
                  <a:tcPr>
                    <a:solidFill>
                      <a:schemeClr val="accent1">
                        <a:lumMod val="60000"/>
                        <a:lumOff val="40000"/>
                      </a:schemeClr>
                    </a:solidFill>
                  </a:tcPr>
                </a:tc>
                <a:tc>
                  <a:txBody>
                    <a:bodyPr/>
                    <a:lstStyle/>
                    <a:p>
                      <a:r>
                        <a:rPr lang="en-US" sz="2400" dirty="0">
                          <a:solidFill>
                            <a:schemeClr val="bg1"/>
                          </a:solidFill>
                          <a:latin typeface="Calibri" panose="020F0502020204030204" pitchFamily="34" charset="0"/>
                          <a:cs typeface="Calibri" panose="020F0502020204030204" pitchFamily="34" charset="0"/>
                        </a:rPr>
                        <a:t>Even small lapses in supervision are dangerous</a:t>
                      </a:r>
                    </a:p>
                  </a:txBody>
                  <a:tcPr>
                    <a:solidFill>
                      <a:schemeClr val="accent1">
                        <a:lumMod val="60000"/>
                        <a:lumOff val="40000"/>
                      </a:schemeClr>
                    </a:solidFill>
                  </a:tcPr>
                </a:tc>
                <a:extLst>
                  <a:ext uri="{0D108BD9-81ED-4DB2-BD59-A6C34878D82A}">
                    <a16:rowId xmlns:a16="http://schemas.microsoft.com/office/drawing/2014/main" val="1879750204"/>
                  </a:ext>
                </a:extLst>
              </a:tr>
              <a:tr h="2096007">
                <a:tc>
                  <a:txBody>
                    <a:bodyPr/>
                    <a:lstStyle/>
                    <a:p>
                      <a:r>
                        <a:rPr lang="en-US" sz="2400" dirty="0">
                          <a:solidFill>
                            <a:schemeClr val="bg1"/>
                          </a:solidFill>
                          <a:latin typeface="Calibri" panose="020F0502020204030204" pitchFamily="34" charset="0"/>
                          <a:cs typeface="Calibri" panose="020F0502020204030204" pitchFamily="34" charset="0"/>
                        </a:rPr>
                        <a:t>If staff or cameras, are present we are safe</a:t>
                      </a:r>
                    </a:p>
                  </a:txBody>
                  <a:tcPr>
                    <a:solidFill>
                      <a:schemeClr val="accent1">
                        <a:lumMod val="60000"/>
                        <a:lumOff val="40000"/>
                      </a:schemeClr>
                    </a:solidFill>
                  </a:tcPr>
                </a:tc>
                <a:tc>
                  <a:txBody>
                    <a:bodyPr/>
                    <a:lstStyle/>
                    <a:p>
                      <a:r>
                        <a:rPr lang="en-US" sz="2400" dirty="0">
                          <a:solidFill>
                            <a:schemeClr val="bg1"/>
                          </a:solidFill>
                          <a:latin typeface="Calibri" panose="020F0502020204030204" pitchFamily="34" charset="0"/>
                          <a:cs typeface="Calibri" panose="020F0502020204030204" pitchFamily="34" charset="0"/>
                        </a:rPr>
                        <a:t>Those that abuse are good at not being detected</a:t>
                      </a:r>
                    </a:p>
                  </a:txBody>
                  <a:tcPr>
                    <a:solidFill>
                      <a:schemeClr val="accent1">
                        <a:lumMod val="60000"/>
                        <a:lumOff val="40000"/>
                      </a:schemeClr>
                    </a:solidFill>
                  </a:tcPr>
                </a:tc>
                <a:extLst>
                  <a:ext uri="{0D108BD9-81ED-4DB2-BD59-A6C34878D82A}">
                    <a16:rowId xmlns:a16="http://schemas.microsoft.com/office/drawing/2014/main" val="1843308364"/>
                  </a:ext>
                </a:extLst>
              </a:tr>
              <a:tr h="822960">
                <a:tc>
                  <a:txBody>
                    <a:bodyPr/>
                    <a:lstStyle/>
                    <a:p>
                      <a:r>
                        <a:rPr lang="en-US" sz="2400" dirty="0">
                          <a:solidFill>
                            <a:schemeClr val="bg1"/>
                          </a:solidFill>
                          <a:latin typeface="Calibri" panose="020F0502020204030204" pitchFamily="34" charset="0"/>
                          <a:cs typeface="Calibri" panose="020F0502020204030204" pitchFamily="34" charset="0"/>
                        </a:rPr>
                        <a:t>I would see it and stop it</a:t>
                      </a:r>
                    </a:p>
                  </a:txBody>
                  <a:tcPr>
                    <a:solidFill>
                      <a:schemeClr val="accent1">
                        <a:lumMod val="60000"/>
                        <a:lumOff val="40000"/>
                      </a:schemeClr>
                    </a:solidFill>
                  </a:tcPr>
                </a:tc>
                <a:tc>
                  <a:txBody>
                    <a:bodyPr/>
                    <a:lstStyle/>
                    <a:p>
                      <a:r>
                        <a:rPr lang="en-US" sz="2400" dirty="0">
                          <a:solidFill>
                            <a:schemeClr val="bg1"/>
                          </a:solidFill>
                          <a:latin typeface="Calibri" panose="020F0502020204030204" pitchFamily="34" charset="0"/>
                          <a:cs typeface="Calibri" panose="020F0502020204030204" pitchFamily="34" charset="0"/>
                        </a:rPr>
                        <a:t>It can even happen in full view</a:t>
                      </a:r>
                    </a:p>
                  </a:txBody>
                  <a:tcPr>
                    <a:solidFill>
                      <a:schemeClr val="accent1">
                        <a:lumMod val="60000"/>
                        <a:lumOff val="40000"/>
                      </a:schemeClr>
                    </a:solidFill>
                  </a:tcPr>
                </a:tc>
                <a:extLst>
                  <a:ext uri="{0D108BD9-81ED-4DB2-BD59-A6C34878D82A}">
                    <a16:rowId xmlns:a16="http://schemas.microsoft.com/office/drawing/2014/main" val="437271483"/>
                  </a:ext>
                </a:extLst>
              </a:tr>
            </a:tbl>
          </a:graphicData>
        </a:graphic>
      </p:graphicFrame>
      <p:sp>
        <p:nvSpPr>
          <p:cNvPr id="3" name="TextBox 2">
            <a:extLst>
              <a:ext uri="{FF2B5EF4-FFF2-40B4-BE49-F238E27FC236}">
                <a16:creationId xmlns:a16="http://schemas.microsoft.com/office/drawing/2014/main" id="{4143E335-369B-D268-D134-B68E6B1421E7}"/>
              </a:ext>
            </a:extLst>
          </p:cNvPr>
          <p:cNvSpPr txBox="1"/>
          <p:nvPr/>
        </p:nvSpPr>
        <p:spPr>
          <a:xfrm>
            <a:off x="503430" y="6199152"/>
            <a:ext cx="10824475" cy="400110"/>
          </a:xfrm>
          <a:prstGeom prst="rect">
            <a:avLst/>
          </a:prstGeom>
          <a:noFill/>
        </p:spPr>
        <p:txBody>
          <a:bodyPr wrap="square" rtlCol="0">
            <a:spAutoFit/>
          </a:bodyPr>
          <a:lstStyle/>
          <a:p>
            <a:pPr algn="ctr"/>
            <a:r>
              <a:rPr lang="en-US" sz="2000" dirty="0"/>
              <a:t>You don’t catch people abusing children, you catch them breaking the rules and pushing boundaries</a:t>
            </a:r>
            <a:r>
              <a:rPr lang="en-US" dirty="0">
                <a:solidFill>
                  <a:srgbClr val="404BE6"/>
                </a:solidFill>
              </a:rPr>
              <a:t>.</a:t>
            </a:r>
          </a:p>
        </p:txBody>
      </p:sp>
    </p:spTree>
    <p:extLst>
      <p:ext uri="{BB962C8B-B14F-4D97-AF65-F5344CB8AC3E}">
        <p14:creationId xmlns:p14="http://schemas.microsoft.com/office/powerpoint/2010/main" val="79578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793662" y="386930"/>
            <a:ext cx="10066122" cy="1298448"/>
          </a:xfrm>
        </p:spPr>
        <p:txBody>
          <a:bodyPr vert="horz" lIns="91440" tIns="45720" rIns="91440" bIns="45720" rtlCol="0" anchor="b">
            <a:normAutofit/>
          </a:bodyPr>
          <a:lstStyle/>
          <a:p>
            <a:pPr algn="l"/>
            <a:r>
              <a:rPr lang="en-US" sz="4800"/>
              <a:t>Where and when does it happen?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46E7FB-F9E7-41AC-B746-2EB12904C03E}"/>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a:t>Private Locations: </a:t>
            </a:r>
            <a:r>
              <a:rPr lang="en-US" sz="2000"/>
              <a:t>Bathrooms, locker rooms, cabins</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Obstructions: </a:t>
            </a:r>
            <a:r>
              <a:rPr lang="en-US" sz="2000"/>
              <a:t>Playground Structures, closets, bus seats, underwater</a:t>
            </a:r>
            <a:r>
              <a:rPr lang="en-US" sz="2000" b="1"/>
              <a:t>                  </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b="1"/>
              <a:t>Transition times</a:t>
            </a:r>
            <a:r>
              <a:rPr lang="en-US" sz="2000"/>
              <a:t>: Transportation, sign-in/sign-out,</a:t>
            </a:r>
          </a:p>
          <a:p>
            <a:pPr indent="-228600">
              <a:lnSpc>
                <a:spcPct val="90000"/>
              </a:lnSpc>
              <a:spcAft>
                <a:spcPts val="600"/>
              </a:spcAft>
              <a:buFont typeface="Arial" panose="020B0604020202020204" pitchFamily="34" charset="0"/>
              <a:buChar char="•"/>
            </a:pPr>
            <a:r>
              <a:rPr lang="en-US" sz="2000"/>
              <a:t>beginning/end of day</a:t>
            </a:r>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9049" r="1511" b="-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48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581646" y="349664"/>
            <a:ext cx="5845571" cy="1638377"/>
          </a:xfrm>
        </p:spPr>
        <p:txBody>
          <a:bodyPr vert="horz" lIns="91440" tIns="45720" rIns="91440" bIns="45720" rtlCol="0" anchor="b">
            <a:normAutofit/>
          </a:bodyPr>
          <a:lstStyle/>
          <a:p>
            <a:pPr algn="l"/>
            <a:r>
              <a:rPr lang="en-US" sz="4800"/>
              <a:t>Open mind and open eyes</a:t>
            </a:r>
          </a:p>
        </p:txBody>
      </p:sp>
      <p:sp>
        <p:nvSpPr>
          <p:cNvPr id="2" name="TextBox 1">
            <a:extLst>
              <a:ext uri="{FF2B5EF4-FFF2-40B4-BE49-F238E27FC236}">
                <a16:creationId xmlns:a16="http://schemas.microsoft.com/office/drawing/2014/main" id="{802456EF-B200-4C49-8C5F-D3250A25F6EB}"/>
              </a:ext>
            </a:extLst>
          </p:cNvPr>
          <p:cNvSpPr txBox="1"/>
          <p:nvPr/>
        </p:nvSpPr>
        <p:spPr>
          <a:xfrm>
            <a:off x="587988" y="2620641"/>
            <a:ext cx="5837750" cy="302370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Any obstruction creates “privacy” and potential</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Towels, bus seats, furniture all create risk</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Abuse happens on camera</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Abuse happens with adults present</a:t>
            </a: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13006" r="5472" b="2"/>
          <a:stretch/>
        </p:blipFill>
        <p:spPr>
          <a:xfrm rot="5400000">
            <a:off x="6862444" y="1186882"/>
            <a:ext cx="5353373" cy="4235516"/>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68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5634" t="9091" r="20248"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477981" y="1122363"/>
            <a:ext cx="4023360" cy="3204134"/>
          </a:xfrm>
        </p:spPr>
        <p:txBody>
          <a:bodyPr anchor="b">
            <a:normAutofit/>
          </a:bodyPr>
          <a:lstStyle/>
          <a:p>
            <a:pPr algn="l"/>
            <a:r>
              <a:rPr lang="en-US" sz="4800">
                <a:latin typeface="Calibri" panose="020F0502020204030204" pitchFamily="34" charset="0"/>
                <a:cs typeface="Calibri" panose="020F0502020204030204" pitchFamily="34" charset="0"/>
              </a:rPr>
              <a:t>The good news is, we can create safe environments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0148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589560" y="856180"/>
            <a:ext cx="4560584" cy="1128068"/>
          </a:xfrm>
        </p:spPr>
        <p:txBody>
          <a:bodyPr vert="horz" lIns="91440" tIns="45720" rIns="91440" bIns="45720" rtlCol="0" anchor="ctr">
            <a:normAutofit/>
          </a:bodyPr>
          <a:lstStyle/>
          <a:p>
            <a:pPr algn="l"/>
            <a:r>
              <a:rPr lang="en-US" sz="3700"/>
              <a:t>Tips for Youth Program Planning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0593CB-52C0-4532-9D5D-32321DD7D46E}"/>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000"/>
              <a:t>Staff programs/camps with proper ratios</a:t>
            </a:r>
          </a:p>
          <a:p>
            <a:pPr marL="457200"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r>
              <a:rPr lang="en-US" sz="2000"/>
              <a:t>Program in appropriate age groups</a:t>
            </a:r>
          </a:p>
          <a:p>
            <a:pPr marL="457200"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r>
              <a:rPr lang="en-US" sz="2000"/>
              <a:t>Rule of Three</a:t>
            </a:r>
          </a:p>
          <a:p>
            <a:pPr marL="457200"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r>
              <a:rPr lang="en-US" sz="2000"/>
              <a:t>Keep your program goers active </a:t>
            </a:r>
          </a:p>
          <a:p>
            <a:pPr marL="457200"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r>
              <a:rPr lang="en-US" sz="2000"/>
              <a:t>Pay attention to changes in behavior</a:t>
            </a:r>
          </a:p>
          <a:p>
            <a:pPr marL="457200" indent="-228600">
              <a:lnSpc>
                <a:spcPct val="90000"/>
              </a:lnSpc>
              <a:spcAft>
                <a:spcPts val="600"/>
              </a:spcAft>
              <a:buFont typeface="Arial" panose="020B0604020202020204" pitchFamily="34" charset="0"/>
              <a:buChar char="•"/>
            </a:pP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20499" r="12964" b="1"/>
          <a:stretch/>
        </p:blipFill>
        <p:spPr>
          <a:xfrm>
            <a:off x="5977788" y="799352"/>
            <a:ext cx="5425410" cy="5259296"/>
          </a:xfrm>
          <a:prstGeom prst="rect">
            <a:avLst/>
          </a:prstGeom>
        </p:spPr>
      </p:pic>
    </p:spTree>
    <p:extLst>
      <p:ext uri="{BB962C8B-B14F-4D97-AF65-F5344CB8AC3E}">
        <p14:creationId xmlns:p14="http://schemas.microsoft.com/office/powerpoint/2010/main" val="13143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25728" r="18191" b="-1"/>
          <a:stretch/>
        </p:blipFill>
        <p:spPr>
          <a:xfrm>
            <a:off x="0"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2469222" y="308224"/>
            <a:ext cx="9144000" cy="1013343"/>
          </a:xfrm>
          <a:solidFill>
            <a:schemeClr val="accent3">
              <a:lumMod val="75000"/>
            </a:schemeClr>
          </a:solidFill>
        </p:spPr>
        <p:txBody>
          <a:bodyPr>
            <a:normAutofit/>
          </a:bodyPr>
          <a:lstStyle/>
          <a:p>
            <a:r>
              <a:rPr lang="en-US" sz="4800" dirty="0">
                <a:solidFill>
                  <a:schemeClr val="bg1"/>
                </a:solidFill>
                <a:latin typeface="Calibri" panose="020F0502020204030204" pitchFamily="34" charset="0"/>
                <a:cs typeface="Calibri" panose="020F0502020204030204" pitchFamily="34" charset="0"/>
              </a:rPr>
              <a:t>Preventing</a:t>
            </a:r>
            <a:r>
              <a:rPr lang="en-US" sz="4800" dirty="0">
                <a:latin typeface="Calibri" panose="020F0502020204030204" pitchFamily="34" charset="0"/>
                <a:cs typeface="Calibri" panose="020F0502020204030204" pitchFamily="34" charset="0"/>
              </a:rPr>
              <a:t> </a:t>
            </a:r>
            <a:r>
              <a:rPr lang="en-US" sz="4800" dirty="0">
                <a:solidFill>
                  <a:schemeClr val="bg1"/>
                </a:solidFill>
                <a:latin typeface="Calibri" panose="020F0502020204030204" pitchFamily="34" charset="0"/>
                <a:cs typeface="Calibri" panose="020F0502020204030204" pitchFamily="34" charset="0"/>
              </a:rPr>
              <a:t>Risky Situations</a:t>
            </a:r>
          </a:p>
        </p:txBody>
      </p:sp>
      <p:sp>
        <p:nvSpPr>
          <p:cNvPr id="2" name="TextBox 1">
            <a:extLst>
              <a:ext uri="{FF2B5EF4-FFF2-40B4-BE49-F238E27FC236}">
                <a16:creationId xmlns:a16="http://schemas.microsoft.com/office/drawing/2014/main" id="{FD2E0699-6C36-42C9-AD09-205E461B800A}"/>
              </a:ext>
            </a:extLst>
          </p:cNvPr>
          <p:cNvSpPr txBox="1"/>
          <p:nvPr/>
        </p:nvSpPr>
        <p:spPr>
          <a:xfrm>
            <a:off x="6400802" y="1471463"/>
            <a:ext cx="5414480" cy="4401205"/>
          </a:xfrm>
          <a:prstGeom prst="rect">
            <a:avLst/>
          </a:prstGeom>
          <a:solidFill>
            <a:schemeClr val="accent2">
              <a:lumMod val="75000"/>
            </a:schemeClr>
          </a:solid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Be aware of personality types and conflicts</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Plan groups to avoid power imbalance</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Follow supervision protocol</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Do not allow alone time</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Model healthy behaviors- 	no teasing, 	</a:t>
            </a:r>
          </a:p>
          <a:p>
            <a:pPr lvl="1"/>
            <a:r>
              <a:rPr lang="en-US" sz="2800" dirty="0">
                <a:solidFill>
                  <a:schemeClr val="bg1"/>
                </a:solidFill>
                <a:latin typeface="Calibri" panose="020F0502020204030204" pitchFamily="34" charset="0"/>
                <a:cs typeface="Calibri" panose="020F0502020204030204" pitchFamily="34" charset="0"/>
              </a:rPr>
              <a:t>    favoritism, </a:t>
            </a:r>
          </a:p>
          <a:p>
            <a:r>
              <a:rPr lang="en-US" sz="2800" dirty="0">
                <a:solidFill>
                  <a:schemeClr val="bg1"/>
                </a:solidFill>
                <a:latin typeface="Calibri" panose="020F0502020204030204" pitchFamily="34" charset="0"/>
                <a:cs typeface="Calibri" panose="020F0502020204030204" pitchFamily="34" charset="0"/>
              </a:rPr>
              <a:t>        or bad language</a:t>
            </a:r>
          </a:p>
        </p:txBody>
      </p:sp>
      <p:sp>
        <p:nvSpPr>
          <p:cNvPr id="3" name="TextBox 2">
            <a:extLst>
              <a:ext uri="{FF2B5EF4-FFF2-40B4-BE49-F238E27FC236}">
                <a16:creationId xmlns:a16="http://schemas.microsoft.com/office/drawing/2014/main" id="{DD781750-12CF-288E-C37D-53AFAE434806}"/>
              </a:ext>
            </a:extLst>
          </p:cNvPr>
          <p:cNvSpPr txBox="1"/>
          <p:nvPr/>
        </p:nvSpPr>
        <p:spPr>
          <a:xfrm>
            <a:off x="6400802" y="6022564"/>
            <a:ext cx="5704960" cy="646331"/>
          </a:xfrm>
          <a:prstGeom prst="rect">
            <a:avLst/>
          </a:prstGeom>
          <a:noFill/>
        </p:spPr>
        <p:txBody>
          <a:bodyPr wrap="none" rtlCol="0">
            <a:spAutoFit/>
          </a:bodyPr>
          <a:lstStyle/>
          <a:p>
            <a:r>
              <a:rPr lang="en-US" dirty="0">
                <a:solidFill>
                  <a:srgbClr val="404BE6"/>
                </a:solidFill>
              </a:rPr>
              <a:t>*You don’t catch people abusing, you catch them breaking </a:t>
            </a:r>
          </a:p>
          <a:p>
            <a:r>
              <a:rPr lang="en-US" dirty="0">
                <a:solidFill>
                  <a:srgbClr val="404BE6"/>
                </a:solidFill>
              </a:rPr>
              <a:t>the rules and pushing boundaries</a:t>
            </a:r>
          </a:p>
        </p:txBody>
      </p:sp>
    </p:spTree>
    <p:extLst>
      <p:ext uri="{BB962C8B-B14F-4D97-AF65-F5344CB8AC3E}">
        <p14:creationId xmlns:p14="http://schemas.microsoft.com/office/powerpoint/2010/main" val="3745966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793662" y="386930"/>
            <a:ext cx="10066122" cy="1298448"/>
          </a:xfrm>
        </p:spPr>
        <p:txBody>
          <a:bodyPr vert="horz" lIns="91440" tIns="45720" rIns="91440" bIns="45720" rtlCol="0" anchor="b">
            <a:normAutofit/>
          </a:bodyPr>
          <a:lstStyle/>
          <a:p>
            <a:pPr algn="l"/>
            <a:r>
              <a:rPr lang="en-US" sz="4800"/>
              <a:t>Identify Red Flag Behaviors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2BAAE2-A746-472D-86C8-D13FE1548F50}"/>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t>Physical aggression or bullying</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Sexualized language or behavior</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Inappropriate touch</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Youth sneaking off/seeking privacy</a:t>
            </a:r>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9049" r="1511" b="-2"/>
          <a:stretch/>
        </p:blipFill>
        <p:spPr>
          <a:xfrm rot="10800000">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19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5FE35-FFCC-4D7E-9A63-CF1CB7205BB7}"/>
              </a:ext>
            </a:extLst>
          </p:cNvPr>
          <p:cNvSpPr>
            <a:spLocks noGrp="1"/>
          </p:cNvSpPr>
          <p:nvPr>
            <p:ph type="ctrTitle"/>
          </p:nvPr>
        </p:nvSpPr>
        <p:spPr>
          <a:xfrm>
            <a:off x="645064" y="525982"/>
            <a:ext cx="4282983" cy="1200361"/>
          </a:xfrm>
        </p:spPr>
        <p:txBody>
          <a:bodyPr vert="horz" lIns="91440" tIns="45720" rIns="91440" bIns="45720" rtlCol="0" anchor="b">
            <a:normAutofit/>
          </a:bodyPr>
          <a:lstStyle/>
          <a:p>
            <a:pPr algn="l"/>
            <a:r>
              <a:rPr lang="en-US" sz="3600" kern="1200">
                <a:solidFill>
                  <a:schemeClr val="tx1"/>
                </a:solidFill>
                <a:latin typeface="+mj-lt"/>
                <a:ea typeface="+mj-ea"/>
                <a:cs typeface="+mj-cs"/>
              </a:rPr>
              <a:t> Code of Conduct </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2BAAE2-A746-472D-86C8-D13FE1548F50}"/>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a:t>Review behavior policies with program goers</a:t>
            </a: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Training staff on proper boundaries </a:t>
            </a: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Document all incidents</a:t>
            </a: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Know when to report and who to report to</a:t>
            </a:r>
          </a:p>
          <a:p>
            <a:pPr indent="-228600">
              <a:lnSpc>
                <a:spcPct val="90000"/>
              </a:lnSpc>
              <a:spcAft>
                <a:spcPts val="600"/>
              </a:spcAft>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int in motion from the bottom of the view">
            <a:extLst>
              <a:ext uri="{FF2B5EF4-FFF2-40B4-BE49-F238E27FC236}">
                <a16:creationId xmlns:a16="http://schemas.microsoft.com/office/drawing/2014/main" id="{3A310BA2-34BD-4FFD-9A31-2C94B0146A4C}"/>
              </a:ext>
            </a:extLst>
          </p:cNvPr>
          <p:cNvPicPr>
            <a:picLocks noChangeAspect="1"/>
          </p:cNvPicPr>
          <p:nvPr/>
        </p:nvPicPr>
        <p:blipFill rotWithShape="1">
          <a:blip r:embed="rId3"/>
          <a:srcRect l="25728" r="18191" b="-1"/>
          <a:stretch/>
        </p:blipFill>
        <p:spPr>
          <a:xfrm rot="10800000">
            <a:off x="6487171" y="650494"/>
            <a:ext cx="4629151" cy="5324142"/>
          </a:xfrm>
          <a:prstGeom prst="rect">
            <a:avLst/>
          </a:prstGeom>
        </p:spPr>
      </p:pic>
    </p:spTree>
    <p:extLst>
      <p:ext uri="{BB962C8B-B14F-4D97-AF65-F5344CB8AC3E}">
        <p14:creationId xmlns:p14="http://schemas.microsoft.com/office/powerpoint/2010/main" val="393488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5E7E7A-7EC6-4BF5-90A1-171CDFC6AD0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Calibri" panose="020F0502020204030204" pitchFamily="34" charset="0"/>
                <a:cs typeface="Calibri" panose="020F0502020204030204" pitchFamily="34" charset="0"/>
              </a:rPr>
              <a:t>Respond to Red Flag Behaviors</a:t>
            </a:r>
          </a:p>
        </p:txBody>
      </p:sp>
      <p:graphicFrame>
        <p:nvGraphicFramePr>
          <p:cNvPr id="5" name="Content Placeholder 2">
            <a:extLst>
              <a:ext uri="{FF2B5EF4-FFF2-40B4-BE49-F238E27FC236}">
                <a16:creationId xmlns:a16="http://schemas.microsoft.com/office/drawing/2014/main" id="{59497479-6C9D-EF8C-2FF7-7820C66B281D}"/>
              </a:ext>
            </a:extLst>
          </p:cNvPr>
          <p:cNvGraphicFramePr>
            <a:graphicFrameLocks noGrp="1"/>
          </p:cNvGraphicFramePr>
          <p:nvPr>
            <p:ph idx="1"/>
            <p:extLst>
              <p:ext uri="{D42A27DB-BD31-4B8C-83A1-F6EECF244321}">
                <p14:modId xmlns:p14="http://schemas.microsoft.com/office/powerpoint/2010/main" val="30642856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8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95454E28-C486-EE31-A00B-AA6DEA7A8DD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961CD2-E474-4C25-94B8-30AD2FB6F385}"/>
              </a:ext>
            </a:extLst>
          </p:cNvPr>
          <p:cNvSpPr>
            <a:spLocks noGrp="1"/>
          </p:cNvSpPr>
          <p:nvPr>
            <p:ph type="title"/>
          </p:nvPr>
        </p:nvSpPr>
        <p:spPr>
          <a:xfrm>
            <a:off x="4088138" y="-136534"/>
            <a:ext cx="4977976" cy="1454051"/>
          </a:xfrm>
        </p:spPr>
        <p:txBody>
          <a:bodyPr vert="horz" lIns="91440" tIns="45720" rIns="91440" bIns="45720" rtlCol="0" anchor="ctr">
            <a:normAutofit/>
          </a:bodyPr>
          <a:lstStyle/>
          <a:p>
            <a:r>
              <a:rPr lang="en-US" sz="4400" b="1" kern="1200" dirty="0">
                <a:latin typeface="+mj-lt"/>
                <a:ea typeface="+mj-ea"/>
                <a:cs typeface="+mj-cs"/>
              </a:rPr>
              <a:t>Disclaimer Continued</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No sign">
            <a:extLst>
              <a:ext uri="{FF2B5EF4-FFF2-40B4-BE49-F238E27FC236}">
                <a16:creationId xmlns:a16="http://schemas.microsoft.com/office/drawing/2014/main" id="{3A25D4EB-F874-49D3-AAE5-89BB04860A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187B294-49FC-4066-B290-8F89BE1570A0}"/>
              </a:ext>
            </a:extLst>
          </p:cNvPr>
          <p:cNvSpPr>
            <a:spLocks noGrp="1"/>
          </p:cNvSpPr>
          <p:nvPr>
            <p:ph idx="1"/>
          </p:nvPr>
        </p:nvSpPr>
        <p:spPr>
          <a:xfrm>
            <a:off x="6249195" y="1908904"/>
            <a:ext cx="4977578" cy="3639289"/>
          </a:xfrm>
        </p:spPr>
        <p:txBody>
          <a:bodyPr vert="horz" lIns="91440" tIns="45720" rIns="91440" bIns="45720" rtlCol="0" anchor="ctr">
            <a:noAutofit/>
          </a:bodyPr>
          <a:lstStyle/>
          <a:p>
            <a:r>
              <a:rPr lang="en-US" sz="2800" b="1" dirty="0">
                <a:solidFill>
                  <a:srgbClr val="000000"/>
                </a:solidFill>
              </a:rPr>
              <a:t>This training contains sensitive information related to child maltreatment. All content is intended to be educational while aiding program staff in identifying the signs of child maltreatment. This presentation is also meant to highlight staff’s duty to report different forms of abuse. </a:t>
            </a:r>
          </a:p>
          <a:p>
            <a:r>
              <a:rPr lang="en-US" sz="2800" b="1" dirty="0">
                <a:solidFill>
                  <a:srgbClr val="000000"/>
                </a:solidFill>
              </a:rPr>
              <a:t>This training is self-paced and can be paused at any time. Resources are located at the end of this presentation.</a:t>
            </a:r>
          </a:p>
        </p:txBody>
      </p:sp>
    </p:spTree>
    <p:extLst>
      <p:ext uri="{BB962C8B-B14F-4D97-AF65-F5344CB8AC3E}">
        <p14:creationId xmlns:p14="http://schemas.microsoft.com/office/powerpoint/2010/main" val="2317836461"/>
      </p:ext>
    </p:extLst>
  </p:cSld>
  <p:clrMapOvr>
    <a:masterClrMapping/>
  </p:clrMapOvr>
  <mc:AlternateContent xmlns:mc="http://schemas.openxmlformats.org/markup-compatibility/2006" xmlns:p14="http://schemas.microsoft.com/office/powerpoint/2010/main">
    <mc:Choice Requires="p14">
      <p:transition spd="slow" p14:dur="2000" advTm="31089"/>
    </mc:Choice>
    <mc:Fallback xmlns="">
      <p:transition spd="slow" advTm="31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1E8B22-7F34-416E-ACDC-924F44AD9944}"/>
              </a:ext>
            </a:extLst>
          </p:cNvPr>
          <p:cNvSpPr>
            <a:spLocks noGrp="1"/>
          </p:cNvSpPr>
          <p:nvPr>
            <p:ph type="title"/>
          </p:nvPr>
        </p:nvSpPr>
        <p:spPr>
          <a:xfrm>
            <a:off x="863029" y="1012004"/>
            <a:ext cx="3416158" cy="4795408"/>
          </a:xfrm>
        </p:spPr>
        <p:txBody>
          <a:bodyPr>
            <a:normAutofit/>
          </a:bodyPr>
          <a:lstStyle/>
          <a:p>
            <a:r>
              <a:rPr lang="en-US" b="1">
                <a:solidFill>
                  <a:srgbClr val="FFFFFF"/>
                </a:solidFill>
              </a:rPr>
              <a:t>Additional Research</a:t>
            </a:r>
          </a:p>
        </p:txBody>
      </p:sp>
      <p:graphicFrame>
        <p:nvGraphicFramePr>
          <p:cNvPr id="5" name="Content Placeholder 2">
            <a:extLst>
              <a:ext uri="{FF2B5EF4-FFF2-40B4-BE49-F238E27FC236}">
                <a16:creationId xmlns:a16="http://schemas.microsoft.com/office/drawing/2014/main" id="{779F9303-61A2-4E2F-B2B1-5207986770DB}"/>
              </a:ext>
            </a:extLst>
          </p:cNvPr>
          <p:cNvGraphicFramePr>
            <a:graphicFrameLocks noGrp="1"/>
          </p:cNvGraphicFramePr>
          <p:nvPr>
            <p:ph idx="1"/>
            <p:extLst>
              <p:ext uri="{D42A27DB-BD31-4B8C-83A1-F6EECF244321}">
                <p14:modId xmlns:p14="http://schemas.microsoft.com/office/powerpoint/2010/main" val="25469571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67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a:extLst>
              <a:ext uri="{FF2B5EF4-FFF2-40B4-BE49-F238E27FC236}">
                <a16:creationId xmlns:a16="http://schemas.microsoft.com/office/drawing/2014/main" id="{2AA565D5-1453-44F7-B59B-9C3D969BE9B0}"/>
              </a:ext>
            </a:extLst>
          </p:cNvPr>
          <p:cNvSpPr>
            <a:spLocks noGrp="1"/>
          </p:cNvSpPr>
          <p:nvPr>
            <p:ph type="title"/>
          </p:nvPr>
        </p:nvSpPr>
        <p:spPr>
          <a:xfrm>
            <a:off x="-280849" y="-337517"/>
            <a:ext cx="4803636" cy="1311664"/>
          </a:xfrm>
        </p:spPr>
        <p:txBody>
          <a:bodyPr>
            <a:normAutofit/>
          </a:bodyPr>
          <a:lstStyle/>
          <a:p>
            <a:pPr algn="ctr"/>
            <a:r>
              <a:rPr lang="en-US" sz="4400" b="1" dirty="0"/>
              <a:t>Defining Neglect</a:t>
            </a:r>
          </a:p>
        </p:txBody>
      </p:sp>
      <p:sp>
        <p:nvSpPr>
          <p:cNvPr id="5" name="Content Placeholder 4">
            <a:extLst>
              <a:ext uri="{FF2B5EF4-FFF2-40B4-BE49-F238E27FC236}">
                <a16:creationId xmlns:a16="http://schemas.microsoft.com/office/drawing/2014/main" id="{A39BEB94-9BE8-40F1-B078-B5D0E4CCB5EB}"/>
              </a:ext>
            </a:extLst>
          </p:cNvPr>
          <p:cNvSpPr>
            <a:spLocks noGrp="1"/>
          </p:cNvSpPr>
          <p:nvPr>
            <p:ph idx="1"/>
          </p:nvPr>
        </p:nvSpPr>
        <p:spPr>
          <a:xfrm>
            <a:off x="5511799" y="763004"/>
            <a:ext cx="6180848" cy="5759177"/>
          </a:xfrm>
        </p:spPr>
        <p:txBody>
          <a:bodyPr anchor="t">
            <a:normAutofit fontScale="85000" lnSpcReduction="20000"/>
          </a:bodyPr>
          <a:lstStyle/>
          <a:p>
            <a:endParaRPr lang="en-US" sz="2800" dirty="0"/>
          </a:p>
          <a:p>
            <a:r>
              <a:rPr lang="en-US" sz="3100" dirty="0"/>
              <a:t>Failing to provide for a child’s basic needs, including: </a:t>
            </a:r>
          </a:p>
          <a:p>
            <a:pPr lvl="1"/>
            <a:r>
              <a:rPr lang="en-US" sz="3100" dirty="0"/>
              <a:t>Physical</a:t>
            </a:r>
          </a:p>
          <a:p>
            <a:pPr lvl="2"/>
            <a:r>
              <a:rPr lang="en-US" sz="3100" dirty="0"/>
              <a:t>Ex: Improper clothing for weather conditions; lacking in food or other resources; abandonment </a:t>
            </a:r>
          </a:p>
          <a:p>
            <a:pPr lvl="2"/>
            <a:r>
              <a:rPr lang="en-US" sz="3100" dirty="0"/>
              <a:t>Ex: Lacking in adequate supervision (NC law does not define a minimum age in which children can be left alone, but fire code denotes age 8 as a minimum age)</a:t>
            </a:r>
          </a:p>
          <a:p>
            <a:pPr lvl="1"/>
            <a:r>
              <a:rPr lang="en-US" sz="3100" dirty="0"/>
              <a:t>Medical</a:t>
            </a:r>
          </a:p>
          <a:p>
            <a:pPr lvl="2"/>
            <a:r>
              <a:rPr lang="en-US" sz="3100" dirty="0"/>
              <a:t>Ex: Failure to provide adequate treatment</a:t>
            </a:r>
          </a:p>
          <a:p>
            <a:pPr lvl="1"/>
            <a:r>
              <a:rPr lang="en-US" sz="3100" dirty="0"/>
              <a:t>Educational</a:t>
            </a:r>
          </a:p>
          <a:p>
            <a:pPr lvl="1"/>
            <a:r>
              <a:rPr lang="en-US" sz="3100" dirty="0"/>
              <a:t>Emotional needs</a:t>
            </a:r>
          </a:p>
          <a:p>
            <a:pPr lvl="2"/>
            <a:r>
              <a:rPr lang="en-US" sz="3100" dirty="0"/>
              <a:t>Inappropriate discipline</a:t>
            </a:r>
          </a:p>
          <a:p>
            <a:pPr lvl="2"/>
            <a:endParaRPr lang="en-US" dirty="0"/>
          </a:p>
          <a:p>
            <a:endParaRPr lang="en-US" dirty="0"/>
          </a:p>
        </p:txBody>
      </p:sp>
      <p:graphicFrame>
        <p:nvGraphicFramePr>
          <p:cNvPr id="8" name="Diagram 7">
            <a:extLst>
              <a:ext uri="{FF2B5EF4-FFF2-40B4-BE49-F238E27FC236}">
                <a16:creationId xmlns:a16="http://schemas.microsoft.com/office/drawing/2014/main" id="{C7E1E6D8-EA0B-4153-A798-C78AEA4A29F8}"/>
              </a:ext>
            </a:extLst>
          </p:cNvPr>
          <p:cNvGraphicFramePr/>
          <p:nvPr>
            <p:extLst>
              <p:ext uri="{D42A27DB-BD31-4B8C-83A1-F6EECF244321}">
                <p14:modId xmlns:p14="http://schemas.microsoft.com/office/powerpoint/2010/main" val="1734301711"/>
              </p:ext>
            </p:extLst>
          </p:nvPr>
        </p:nvGraphicFramePr>
        <p:xfrm>
          <a:off x="804996" y="1948293"/>
          <a:ext cx="4706803"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6">
            <a:extLst>
              <a:ext uri="{FF2B5EF4-FFF2-40B4-BE49-F238E27FC236}">
                <a16:creationId xmlns:a16="http://schemas.microsoft.com/office/drawing/2014/main" id="{E88E381F-7CD3-47A3-8AEF-690FE2391365}"/>
              </a:ext>
            </a:extLst>
          </p:cNvPr>
          <p:cNvSpPr txBox="1">
            <a:spLocks/>
          </p:cNvSpPr>
          <p:nvPr/>
        </p:nvSpPr>
        <p:spPr>
          <a:xfrm>
            <a:off x="5511799" y="33581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Neglect</a:t>
            </a:r>
            <a:endParaRPr lang="en-US" dirty="0"/>
          </a:p>
        </p:txBody>
      </p:sp>
    </p:spTree>
    <p:extLst>
      <p:ext uri="{BB962C8B-B14F-4D97-AF65-F5344CB8AC3E}">
        <p14:creationId xmlns:p14="http://schemas.microsoft.com/office/powerpoint/2010/main" val="389807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A2C43A-DDE8-4098-B054-6E9033E5E7C6}"/>
              </a:ext>
            </a:extLst>
          </p:cNvPr>
          <p:cNvSpPr>
            <a:spLocks noGrp="1"/>
          </p:cNvSpPr>
          <p:nvPr>
            <p:ph type="title"/>
          </p:nvPr>
        </p:nvSpPr>
        <p:spPr>
          <a:xfrm>
            <a:off x="804673" y="1409700"/>
            <a:ext cx="4152900" cy="2809875"/>
          </a:xfrm>
        </p:spPr>
        <p:txBody>
          <a:bodyPr vert="horz" lIns="91440" tIns="45720" rIns="91440" bIns="45720" rtlCol="0" anchor="b">
            <a:normAutofit/>
          </a:bodyPr>
          <a:lstStyle/>
          <a:p>
            <a:r>
              <a:rPr lang="en-US" sz="5400" b="1" kern="1200">
                <a:solidFill>
                  <a:schemeClr val="bg1">
                    <a:lumMod val="85000"/>
                    <a:lumOff val="15000"/>
                  </a:schemeClr>
                </a:solidFill>
                <a:latin typeface="+mj-lt"/>
                <a:ea typeface="+mj-ea"/>
                <a:cs typeface="+mj-cs"/>
              </a:rPr>
              <a:t>Disclosures</a:t>
            </a:r>
          </a:p>
        </p:txBody>
      </p:sp>
      <p:pic>
        <p:nvPicPr>
          <p:cNvPr id="6" name="Picture Placeholder 5" descr="Chat">
            <a:extLst>
              <a:ext uri="{FF2B5EF4-FFF2-40B4-BE49-F238E27FC236}">
                <a16:creationId xmlns:a16="http://schemas.microsoft.com/office/drawing/2014/main" id="{18754E77-EC35-454F-AEA5-1100F83ED5FD}"/>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6871879" y="1796447"/>
            <a:ext cx="4448774" cy="3512755"/>
          </a:xfrm>
          <a:prstGeom prst="rect">
            <a:avLst/>
          </a:prstGeom>
        </p:spPr>
      </p:pic>
    </p:spTree>
    <p:extLst>
      <p:ext uri="{BB962C8B-B14F-4D97-AF65-F5344CB8AC3E}">
        <p14:creationId xmlns:p14="http://schemas.microsoft.com/office/powerpoint/2010/main" val="44154505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8F28D-5086-4E45-832F-BCFDD0DBA703}"/>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React Responsibly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CA77DA-0F51-4A14-A05A-F6DFE0DC0F1A}"/>
              </a:ext>
            </a:extLst>
          </p:cNvPr>
          <p:cNvSpPr>
            <a:spLocks noGrp="1"/>
          </p:cNvSpPr>
          <p:nvPr>
            <p:ph idx="1"/>
          </p:nvPr>
        </p:nvSpPr>
        <p:spPr>
          <a:xfrm>
            <a:off x="4976031" y="963877"/>
            <a:ext cx="6377769" cy="4930246"/>
          </a:xfrm>
        </p:spPr>
        <p:txBody>
          <a:bodyPr anchor="ctr">
            <a:normAutofit/>
          </a:bodyPr>
          <a:lstStyle/>
          <a:p>
            <a:r>
              <a:rPr lang="en-US" sz="2400" dirty="0"/>
              <a:t>Listen calmly and openly</a:t>
            </a:r>
          </a:p>
          <a:p>
            <a:r>
              <a:rPr lang="en-US" sz="2400" dirty="0"/>
              <a:t>Don’t fill in the gaps or rush to “get to the bottom of it”</a:t>
            </a:r>
          </a:p>
          <a:p>
            <a:r>
              <a:rPr lang="en-US" sz="2400" dirty="0"/>
              <a:t>Do not “plant” ideas, but rather note exact language used by the child</a:t>
            </a:r>
          </a:p>
          <a:p>
            <a:r>
              <a:rPr lang="en-US" sz="2400" dirty="0"/>
              <a:t>Ask open-ended questions and be affirming by saying things like, “It’s okay to tell me more”</a:t>
            </a:r>
          </a:p>
          <a:p>
            <a:r>
              <a:rPr lang="en-US" sz="2400" dirty="0"/>
              <a:t>Believe the child – Let them know it is not their fault</a:t>
            </a:r>
          </a:p>
          <a:p>
            <a:r>
              <a:rPr lang="en-US" sz="2400" dirty="0"/>
              <a:t>Do not make promises you can’t keep (like this will never happen again)</a:t>
            </a:r>
          </a:p>
          <a:p>
            <a:r>
              <a:rPr lang="en-US" sz="2400" dirty="0"/>
              <a:t>Observe personal boundaries (especially hugs)</a:t>
            </a:r>
          </a:p>
        </p:txBody>
      </p:sp>
    </p:spTree>
    <p:extLst>
      <p:ext uri="{BB962C8B-B14F-4D97-AF65-F5344CB8AC3E}">
        <p14:creationId xmlns:p14="http://schemas.microsoft.com/office/powerpoint/2010/main" val="892463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EC5D21-4F45-4E47-B600-832940C535E4}"/>
              </a:ext>
            </a:extLst>
          </p:cNvPr>
          <p:cNvSpPr>
            <a:spLocks noGrp="1"/>
          </p:cNvSpPr>
          <p:nvPr>
            <p:ph type="title"/>
          </p:nvPr>
        </p:nvSpPr>
        <p:spPr>
          <a:xfrm>
            <a:off x="6094105" y="802955"/>
            <a:ext cx="4977976" cy="1454051"/>
          </a:xfrm>
        </p:spPr>
        <p:txBody>
          <a:bodyPr>
            <a:normAutofit fontScale="90000"/>
          </a:bodyPr>
          <a:lstStyle/>
          <a:p>
            <a:r>
              <a:rPr lang="en-US" sz="4100" b="1" dirty="0">
                <a:solidFill>
                  <a:srgbClr val="000000"/>
                </a:solidFill>
              </a:rPr>
              <a:t>Understand How Disclosures By Children May Differ</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nfused Person">
            <a:extLst>
              <a:ext uri="{FF2B5EF4-FFF2-40B4-BE49-F238E27FC236}">
                <a16:creationId xmlns:a16="http://schemas.microsoft.com/office/drawing/2014/main" id="{9B17F5FB-687B-48D7-827A-85C66591D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5CAC8DE-F4C6-429F-B586-A60753207D6C}"/>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Children may ask hypothetical questions or pretend the abuse has happened to someone else to gage your reaction</a:t>
            </a:r>
          </a:p>
          <a:p>
            <a:r>
              <a:rPr lang="en-US" sz="2000" dirty="0">
                <a:solidFill>
                  <a:srgbClr val="000000"/>
                </a:solidFill>
              </a:rPr>
              <a:t>The minor may shut down or take back what they said because of fear or shame</a:t>
            </a:r>
          </a:p>
          <a:p>
            <a:r>
              <a:rPr lang="en-US" sz="2000" dirty="0">
                <a:solidFill>
                  <a:srgbClr val="000000"/>
                </a:solidFill>
              </a:rPr>
              <a:t>Children may disclose parts of what has happened rather than all</a:t>
            </a:r>
          </a:p>
          <a:p>
            <a:r>
              <a:rPr lang="en-US" sz="2000" dirty="0">
                <a:solidFill>
                  <a:srgbClr val="000000"/>
                </a:solidFill>
              </a:rPr>
              <a:t>Communication may be masked or nonspecific, for example, “Somebody keeps bothering me” </a:t>
            </a:r>
          </a:p>
        </p:txBody>
      </p:sp>
    </p:spTree>
    <p:extLst>
      <p:ext uri="{BB962C8B-B14F-4D97-AF65-F5344CB8AC3E}">
        <p14:creationId xmlns:p14="http://schemas.microsoft.com/office/powerpoint/2010/main" val="460549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06F354-C729-48FD-ADB1-968090856C2E}"/>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Written Disclosures</a:t>
            </a:r>
          </a:p>
        </p:txBody>
      </p:sp>
      <p:graphicFrame>
        <p:nvGraphicFramePr>
          <p:cNvPr id="13" name="Content Placeholder 2">
            <a:extLst>
              <a:ext uri="{FF2B5EF4-FFF2-40B4-BE49-F238E27FC236}">
                <a16:creationId xmlns:a16="http://schemas.microsoft.com/office/drawing/2014/main" id="{BFB8E5EA-6042-4370-BDD1-C1EDA2E61AB5}"/>
              </a:ext>
            </a:extLst>
          </p:cNvPr>
          <p:cNvGraphicFramePr>
            <a:graphicFrameLocks noGrp="1"/>
          </p:cNvGraphicFramePr>
          <p:nvPr>
            <p:ph idx="1"/>
            <p:extLst>
              <p:ext uri="{D42A27DB-BD31-4B8C-83A1-F6EECF244321}">
                <p14:modId xmlns:p14="http://schemas.microsoft.com/office/powerpoint/2010/main" val="46643334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309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BA2C43A-DDE8-4098-B054-6E9033E5E7C6}"/>
              </a:ext>
            </a:extLst>
          </p:cNvPr>
          <p:cNvSpPr>
            <a:spLocks noGrp="1"/>
          </p:cNvSpPr>
          <p:nvPr>
            <p:ph type="title"/>
          </p:nvPr>
        </p:nvSpPr>
        <p:spPr>
          <a:xfrm>
            <a:off x="6751180" y="895369"/>
            <a:ext cx="4724530" cy="2975876"/>
          </a:xfrm>
        </p:spPr>
        <p:txBody>
          <a:bodyPr vert="horz" lIns="91440" tIns="45720" rIns="91440" bIns="45720" rtlCol="0" anchor="b">
            <a:normAutofit/>
          </a:bodyPr>
          <a:lstStyle/>
          <a:p>
            <a:r>
              <a:rPr lang="en-US" sz="6000" b="1" kern="1200">
                <a:solidFill>
                  <a:schemeClr val="tx1"/>
                </a:solidFill>
                <a:latin typeface="+mj-lt"/>
                <a:ea typeface="+mj-ea"/>
                <a:cs typeface="+mj-cs"/>
              </a:rPr>
              <a:t>Reporting</a:t>
            </a:r>
          </a:p>
        </p:txBody>
      </p:sp>
      <p:pic>
        <p:nvPicPr>
          <p:cNvPr id="4" name="Graphic 3" descr="Police">
            <a:extLst>
              <a:ext uri="{FF2B5EF4-FFF2-40B4-BE49-F238E27FC236}">
                <a16:creationId xmlns:a16="http://schemas.microsoft.com/office/drawing/2014/main" id="{C5CB6B39-2C7D-440D-937F-2D09407127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280" y="890115"/>
            <a:ext cx="5077769" cy="5077769"/>
          </a:xfrm>
          <a:prstGeom prst="rect">
            <a:avLst/>
          </a:prstGeom>
        </p:spPr>
      </p:pic>
      <p:cxnSp>
        <p:nvCxnSpPr>
          <p:cNvPr id="38" name="Straight Connector 3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2013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7535E8-0E8D-413C-9BDD-B763E251B15A}"/>
              </a:ext>
            </a:extLst>
          </p:cNvPr>
          <p:cNvSpPr>
            <a:spLocks noGrp="1"/>
          </p:cNvSpPr>
          <p:nvPr>
            <p:ph type="title"/>
          </p:nvPr>
        </p:nvSpPr>
        <p:spPr>
          <a:xfrm>
            <a:off x="966952" y="1204108"/>
            <a:ext cx="2669406" cy="1781175"/>
          </a:xfrm>
        </p:spPr>
        <p:txBody>
          <a:bodyPr>
            <a:normAutofit/>
          </a:bodyPr>
          <a:lstStyle/>
          <a:p>
            <a:r>
              <a:rPr lang="en-US" b="1" dirty="0">
                <a:solidFill>
                  <a:srgbClr val="FFFFFF"/>
                </a:solidFill>
              </a:rPr>
              <a:t>Make a Report…</a:t>
            </a:r>
          </a:p>
        </p:txBody>
      </p:sp>
      <p:graphicFrame>
        <p:nvGraphicFramePr>
          <p:cNvPr id="5" name="Content Placeholder 2">
            <a:extLst>
              <a:ext uri="{FF2B5EF4-FFF2-40B4-BE49-F238E27FC236}">
                <a16:creationId xmlns:a16="http://schemas.microsoft.com/office/drawing/2014/main" id="{18D010CA-13AE-486D-A9B0-D1F69EA25A17}"/>
              </a:ext>
            </a:extLst>
          </p:cNvPr>
          <p:cNvGraphicFramePr>
            <a:graphicFrameLocks noGrp="1"/>
          </p:cNvGraphicFramePr>
          <p:nvPr>
            <p:ph idx="1"/>
            <p:extLst>
              <p:ext uri="{D42A27DB-BD31-4B8C-83A1-F6EECF244321}">
                <p14:modId xmlns:p14="http://schemas.microsoft.com/office/powerpoint/2010/main" val="2303523894"/>
              </p:ext>
            </p:extLst>
          </p:nvPr>
        </p:nvGraphicFramePr>
        <p:xfrm>
          <a:off x="3493213" y="952500"/>
          <a:ext cx="8073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717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DD9686-C42F-453D-9121-009E7F7F474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Emergency Situations</a:t>
            </a:r>
          </a:p>
        </p:txBody>
      </p:sp>
      <p:sp>
        <p:nvSpPr>
          <p:cNvPr id="3" name="Content Placeholder 2">
            <a:extLst>
              <a:ext uri="{FF2B5EF4-FFF2-40B4-BE49-F238E27FC236}">
                <a16:creationId xmlns:a16="http://schemas.microsoft.com/office/drawing/2014/main" id="{25AFC2C6-398D-49A8-BB3C-7648EC362DD6}"/>
              </a:ext>
            </a:extLst>
          </p:cNvPr>
          <p:cNvSpPr>
            <a:spLocks noGrp="1"/>
          </p:cNvSpPr>
          <p:nvPr>
            <p:ph idx="1"/>
          </p:nvPr>
        </p:nvSpPr>
        <p:spPr>
          <a:xfrm>
            <a:off x="3045368" y="4074718"/>
            <a:ext cx="6105194" cy="1226747"/>
          </a:xfrm>
        </p:spPr>
        <p:txBody>
          <a:bodyPr vert="horz" lIns="91440" tIns="45720" rIns="91440" bIns="45720" rtlCol="0">
            <a:normAutofit fontScale="92500"/>
          </a:bodyPr>
          <a:lstStyle/>
          <a:p>
            <a:pPr marL="0" indent="0" algn="ctr">
              <a:buNone/>
            </a:pPr>
            <a:r>
              <a:rPr lang="en-US" sz="2000" kern="1200" dirty="0">
                <a:solidFill>
                  <a:srgbClr val="FFFFFF"/>
                </a:solidFill>
                <a:latin typeface="+mn-lt"/>
                <a:ea typeface="+mn-ea"/>
                <a:cs typeface="+mn-cs"/>
              </a:rPr>
              <a:t>In the event of an emergency </a:t>
            </a:r>
            <a:r>
              <a:rPr lang="en-US" sz="2000" kern="1200">
                <a:solidFill>
                  <a:srgbClr val="FFFFFF"/>
                </a:solidFill>
                <a:latin typeface="+mn-lt"/>
                <a:ea typeface="+mn-ea"/>
                <a:cs typeface="+mn-cs"/>
              </a:rPr>
              <a:t>or </a:t>
            </a:r>
            <a:r>
              <a:rPr lang="en-US" sz="2000">
                <a:solidFill>
                  <a:srgbClr val="FFFFFF"/>
                </a:solidFill>
              </a:rPr>
              <a:t>imminent </a:t>
            </a:r>
            <a:r>
              <a:rPr lang="en-US" sz="2000" dirty="0">
                <a:solidFill>
                  <a:srgbClr val="FFFFFF"/>
                </a:solidFill>
              </a:rPr>
              <a:t>danger</a:t>
            </a:r>
            <a:r>
              <a:rPr lang="en-US" sz="2000" kern="1200" dirty="0">
                <a:solidFill>
                  <a:srgbClr val="FFFFFF"/>
                </a:solidFill>
                <a:latin typeface="+mn-lt"/>
                <a:ea typeface="+mn-ea"/>
                <a:cs typeface="+mn-cs"/>
              </a:rPr>
              <a:t>, call 911</a:t>
            </a:r>
            <a:r>
              <a:rPr lang="en-US" sz="2000" dirty="0">
                <a:solidFill>
                  <a:srgbClr val="FFFFFF"/>
                </a:solidFill>
              </a:rPr>
              <a:t> or the local law enforcement agency with jurisdiction. ECU Police can assist with on-campus crimes or referrals. The ECU Police non-emergency number is 252-328-6787. </a:t>
            </a:r>
            <a:endParaRPr lang="en-US" sz="2000" kern="1200" dirty="0">
              <a:solidFill>
                <a:srgbClr val="FFFFFF"/>
              </a:solidFill>
              <a:latin typeface="+mn-lt"/>
              <a:ea typeface="+mn-ea"/>
              <a:cs typeface="+mn-cs"/>
            </a:endParaRPr>
          </a:p>
        </p:txBody>
      </p:sp>
    </p:spTree>
    <p:extLst>
      <p:ext uri="{BB962C8B-B14F-4D97-AF65-F5344CB8AC3E}">
        <p14:creationId xmlns:p14="http://schemas.microsoft.com/office/powerpoint/2010/main" val="3190633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63B0-8B59-4883-8B1B-07822495D32F}"/>
              </a:ext>
            </a:extLst>
          </p:cNvPr>
          <p:cNvSpPr>
            <a:spLocks noGrp="1"/>
          </p:cNvSpPr>
          <p:nvPr>
            <p:ph type="title"/>
          </p:nvPr>
        </p:nvSpPr>
        <p:spPr>
          <a:xfrm>
            <a:off x="5590865" y="55618"/>
            <a:ext cx="6101125" cy="1325563"/>
          </a:xfrm>
        </p:spPr>
        <p:txBody>
          <a:bodyPr>
            <a:normAutofit/>
          </a:bodyPr>
          <a:lstStyle/>
          <a:p>
            <a:r>
              <a:rPr lang="en-US" dirty="0"/>
              <a:t>Calling Department of Social Services</a:t>
            </a:r>
          </a:p>
        </p:txBody>
      </p:sp>
      <p:sp>
        <p:nvSpPr>
          <p:cNvPr id="11"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Connections">
            <a:extLst>
              <a:ext uri="{FF2B5EF4-FFF2-40B4-BE49-F238E27FC236}">
                <a16:creationId xmlns:a16="http://schemas.microsoft.com/office/drawing/2014/main" id="{B36E4EE6-FFB1-4B33-BDD4-42ACAEE853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91182A3D-E1E5-499E-8D63-C565F00FAA90}"/>
              </a:ext>
            </a:extLst>
          </p:cNvPr>
          <p:cNvSpPr>
            <a:spLocks noGrp="1"/>
          </p:cNvSpPr>
          <p:nvPr>
            <p:ph idx="1"/>
          </p:nvPr>
        </p:nvSpPr>
        <p:spPr>
          <a:xfrm>
            <a:off x="5590866" y="1381181"/>
            <a:ext cx="6101125" cy="3375920"/>
          </a:xfrm>
        </p:spPr>
        <p:txBody>
          <a:bodyPr anchor="t">
            <a:normAutofit/>
          </a:bodyPr>
          <a:lstStyle/>
          <a:p>
            <a:r>
              <a:rPr lang="en-US" sz="2400" dirty="0"/>
              <a:t>Reports or referrals must be made to the Department of Social Services in cases involving child maltreatment</a:t>
            </a:r>
          </a:p>
          <a:p>
            <a:r>
              <a:rPr lang="en-US" sz="2400" dirty="0"/>
              <a:t>A directory of all 100 county Department of Social Services can be found at </a:t>
            </a:r>
            <a:r>
              <a:rPr lang="en-US" sz="2400" dirty="0">
                <a:hlinkClick r:id="rId4"/>
              </a:rPr>
              <a:t>Local DSS Directory</a:t>
            </a:r>
            <a:endParaRPr lang="en-US" sz="2400" dirty="0"/>
          </a:p>
          <a:p>
            <a:r>
              <a:rPr lang="en-US" sz="2400" dirty="0"/>
              <a:t>The reporting county for all reports involving minors in Greenville is Pitt County</a:t>
            </a:r>
          </a:p>
        </p:txBody>
      </p:sp>
      <p:sp>
        <p:nvSpPr>
          <p:cNvPr id="6" name="Oval 5">
            <a:extLst>
              <a:ext uri="{FF2B5EF4-FFF2-40B4-BE49-F238E27FC236}">
                <a16:creationId xmlns:a16="http://schemas.microsoft.com/office/drawing/2014/main" id="{C63DD751-7B3B-4C19-ABF9-77E2338721E9}"/>
              </a:ext>
            </a:extLst>
          </p:cNvPr>
          <p:cNvSpPr/>
          <p:nvPr/>
        </p:nvSpPr>
        <p:spPr>
          <a:xfrm>
            <a:off x="2159299" y="3251941"/>
            <a:ext cx="3835488" cy="3913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2000" dirty="0">
                <a:solidFill>
                  <a:srgbClr val="000000"/>
                </a:solidFill>
              </a:rPr>
              <a:t>Report to Pitt County DSS by calling 252-902-1110. </a:t>
            </a:r>
          </a:p>
          <a:p>
            <a:pPr algn="ctr">
              <a:spcAft>
                <a:spcPts val="600"/>
              </a:spcAft>
            </a:pPr>
            <a:r>
              <a:rPr lang="en-US" sz="2000" dirty="0">
                <a:solidFill>
                  <a:srgbClr val="000000"/>
                </a:solidFill>
              </a:rPr>
              <a:t>For after-hours incidents, call the Pitt County Sheriff’s Department at 252-830-4141 and ask for the social worker on call.</a:t>
            </a:r>
          </a:p>
        </p:txBody>
      </p:sp>
    </p:spTree>
    <p:extLst>
      <p:ext uri="{BB962C8B-B14F-4D97-AF65-F5344CB8AC3E}">
        <p14:creationId xmlns:p14="http://schemas.microsoft.com/office/powerpoint/2010/main" val="25158178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DC30FE09-9A39-5C24-3EB9-F88D6A013F7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
        <p:nvSpPr>
          <p:cNvPr id="2" name="Title 1">
            <a:extLst>
              <a:ext uri="{FF2B5EF4-FFF2-40B4-BE49-F238E27FC236}">
                <a16:creationId xmlns:a16="http://schemas.microsoft.com/office/drawing/2014/main" id="{049ED395-5FFC-41B2-AD13-E9888DCE2102}"/>
              </a:ext>
            </a:extLst>
          </p:cNvPr>
          <p:cNvSpPr>
            <a:spLocks noGrp="1"/>
          </p:cNvSpPr>
          <p:nvPr>
            <p:ph type="title"/>
          </p:nvPr>
        </p:nvSpPr>
        <p:spPr/>
        <p:txBody>
          <a:bodyPr/>
          <a:lstStyle/>
          <a:p>
            <a:r>
              <a:rPr lang="en-US" b="1" dirty="0"/>
              <a:t>Questions To Be Addressed in Presentation</a:t>
            </a:r>
          </a:p>
        </p:txBody>
      </p:sp>
      <p:graphicFrame>
        <p:nvGraphicFramePr>
          <p:cNvPr id="4" name="Content Placeholder 3">
            <a:extLst>
              <a:ext uri="{FF2B5EF4-FFF2-40B4-BE49-F238E27FC236}">
                <a16:creationId xmlns:a16="http://schemas.microsoft.com/office/drawing/2014/main" id="{B35E01D0-220F-4FC3-8986-0C49E77ABFD2}"/>
              </a:ext>
            </a:extLst>
          </p:cNvPr>
          <p:cNvGraphicFramePr>
            <a:graphicFrameLocks noGrp="1"/>
          </p:cNvGraphicFramePr>
          <p:nvPr>
            <p:ph idx="1"/>
            <p:extLst>
              <p:ext uri="{D42A27DB-BD31-4B8C-83A1-F6EECF244321}">
                <p14:modId xmlns:p14="http://schemas.microsoft.com/office/powerpoint/2010/main" val="4001656403"/>
              </p:ext>
            </p:extLst>
          </p:nvPr>
        </p:nvGraphicFramePr>
        <p:xfrm>
          <a:off x="838200" y="1287262"/>
          <a:ext cx="10515600" cy="4889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49033805"/>
      </p:ext>
    </p:extLst>
  </p:cSld>
  <p:clrMapOvr>
    <a:masterClrMapping/>
  </p:clrMapOvr>
  <mc:AlternateContent xmlns:mc="http://schemas.openxmlformats.org/markup-compatibility/2006" xmlns:p14="http://schemas.microsoft.com/office/powerpoint/2010/main">
    <mc:Choice Requires="p14">
      <p:transition spd="slow" p14:dur="2000" advTm="33646"/>
    </mc:Choice>
    <mc:Fallback xmlns="">
      <p:transition spd="slow" advTm="33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460A4-EB02-4007-8A98-562055E38D5C}"/>
              </a:ext>
            </a:extLst>
          </p:cNvPr>
          <p:cNvSpPr>
            <a:spLocks noGrp="1"/>
          </p:cNvSpPr>
          <p:nvPr>
            <p:ph type="title"/>
          </p:nvPr>
        </p:nvSpPr>
        <p:spPr>
          <a:xfrm>
            <a:off x="965205" y="217933"/>
            <a:ext cx="5130795" cy="1461778"/>
          </a:xfrm>
        </p:spPr>
        <p:txBody>
          <a:bodyPr>
            <a:normAutofit/>
          </a:bodyPr>
          <a:lstStyle/>
          <a:p>
            <a:r>
              <a:rPr lang="en-US" sz="3100" b="1" dirty="0"/>
              <a:t>Helpful Information to Include in a Report</a:t>
            </a:r>
            <a:br>
              <a:rPr lang="en-US" sz="3100" dirty="0"/>
            </a:br>
            <a:endParaRPr lang="en-US" sz="3100" dirty="0"/>
          </a:p>
        </p:txBody>
      </p:sp>
      <p:sp>
        <p:nvSpPr>
          <p:cNvPr id="3" name="Content Placeholder 2">
            <a:extLst>
              <a:ext uri="{FF2B5EF4-FFF2-40B4-BE49-F238E27FC236}">
                <a16:creationId xmlns:a16="http://schemas.microsoft.com/office/drawing/2014/main" id="{15E3D418-FBF6-422B-88F7-B3C700813A67}"/>
              </a:ext>
            </a:extLst>
          </p:cNvPr>
          <p:cNvSpPr>
            <a:spLocks noGrp="1"/>
          </p:cNvSpPr>
          <p:nvPr>
            <p:ph idx="1"/>
          </p:nvPr>
        </p:nvSpPr>
        <p:spPr>
          <a:xfrm>
            <a:off x="680936" y="1420237"/>
            <a:ext cx="4829434" cy="5154967"/>
          </a:xfrm>
        </p:spPr>
        <p:txBody>
          <a:bodyPr>
            <a:normAutofit/>
          </a:bodyPr>
          <a:lstStyle/>
          <a:p>
            <a:pPr lvl="1"/>
            <a:r>
              <a:rPr lang="en-US" sz="2800" dirty="0"/>
              <a:t>Name, age, address of victim</a:t>
            </a:r>
          </a:p>
          <a:p>
            <a:pPr lvl="2"/>
            <a:r>
              <a:rPr lang="en-US" sz="2800" dirty="0"/>
              <a:t>Ensure your registration requires a physical location address rather than a PO address</a:t>
            </a:r>
          </a:p>
          <a:p>
            <a:pPr lvl="1"/>
            <a:r>
              <a:rPr lang="en-US" sz="2800" dirty="0"/>
              <a:t>Name and address of parent/ guardian/ caretake</a:t>
            </a:r>
          </a:p>
          <a:p>
            <a:pPr lvl="1"/>
            <a:r>
              <a:rPr lang="en-US" sz="2800" dirty="0"/>
              <a:t>Information on other children in the home</a:t>
            </a:r>
          </a:p>
          <a:p>
            <a:pPr lvl="1"/>
            <a:r>
              <a:rPr lang="en-US" sz="2800" dirty="0"/>
              <a:t>Details about the abuse allegation</a:t>
            </a:r>
          </a:p>
          <a:p>
            <a:endParaRPr lang="en-US" sz="2000" dirty="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lipboard">
            <a:extLst>
              <a:ext uri="{FF2B5EF4-FFF2-40B4-BE49-F238E27FC236}">
                <a16:creationId xmlns:a16="http://schemas.microsoft.com/office/drawing/2014/main" id="{DF487E97-A790-4C3B-BBA3-B150CE14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081067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0AE69-31F3-4A3E-BBA7-EB9768559C54}"/>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Internal Reporting</a:t>
            </a:r>
          </a:p>
        </p:txBody>
      </p:sp>
      <p:sp>
        <p:nvSpPr>
          <p:cNvPr id="3" name="Content Placeholder 2">
            <a:extLst>
              <a:ext uri="{FF2B5EF4-FFF2-40B4-BE49-F238E27FC236}">
                <a16:creationId xmlns:a16="http://schemas.microsoft.com/office/drawing/2014/main" id="{A8D8C7BE-7A1F-44A5-AC19-3A6281B87530}"/>
              </a:ext>
            </a:extLst>
          </p:cNvPr>
          <p:cNvSpPr>
            <a:spLocks noGrp="1"/>
          </p:cNvSpPr>
          <p:nvPr>
            <p:ph sz="half" idx="1"/>
          </p:nvPr>
        </p:nvSpPr>
        <p:spPr>
          <a:xfrm>
            <a:off x="1481675" y="2370627"/>
            <a:ext cx="4297351" cy="3804380"/>
          </a:xfrm>
        </p:spPr>
        <p:txBody>
          <a:bodyPr anchor="t">
            <a:normAutofit lnSpcReduction="10000"/>
          </a:bodyPr>
          <a:lstStyle/>
          <a:p>
            <a:pPr marL="0" indent="0">
              <a:buNone/>
            </a:pPr>
            <a:r>
              <a:rPr lang="en-US" dirty="0"/>
              <a:t>Programs can neither delay nor prohibit staff from reporting suspected child abuse or child neglect. </a:t>
            </a:r>
          </a:p>
          <a:p>
            <a:pPr marL="0" indent="0">
              <a:buNone/>
            </a:pPr>
            <a:r>
              <a:rPr lang="en-US" dirty="0"/>
              <a:t>Supervisors can request that employees or volunteers notify leadership if that request will not cause interference with an investigation. </a:t>
            </a:r>
          </a:p>
          <a:p>
            <a:pPr marL="0" indent="0">
              <a:buNone/>
            </a:pPr>
            <a:endParaRPr lang="en-US" sz="2000" dirty="0"/>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F724B3F-D428-426E-BC7E-1C6B441C51DA}"/>
              </a:ext>
            </a:extLst>
          </p:cNvPr>
          <p:cNvSpPr>
            <a:spLocks noGrp="1"/>
          </p:cNvSpPr>
          <p:nvPr>
            <p:ph sz="half" idx="2"/>
          </p:nvPr>
        </p:nvSpPr>
        <p:spPr>
          <a:xfrm>
            <a:off x="6417731" y="2379491"/>
            <a:ext cx="4292594" cy="3804379"/>
          </a:xfrm>
        </p:spPr>
        <p:txBody>
          <a:bodyPr anchor="t">
            <a:normAutofit lnSpcReduction="10000"/>
          </a:bodyPr>
          <a:lstStyle/>
          <a:p>
            <a:pPr marL="0" indent="0">
              <a:buNone/>
            </a:pPr>
            <a:r>
              <a:rPr lang="en-US" dirty="0"/>
              <a:t>After reporting to external agencies, Covered Programs must submit a detailed report to the Coordinator of Youth Programs and Camps.</a:t>
            </a:r>
          </a:p>
          <a:p>
            <a:pPr marL="0" indent="0">
              <a:buNone/>
            </a:pPr>
            <a:endParaRPr lang="en-US" dirty="0"/>
          </a:p>
          <a:p>
            <a:pPr marL="0" indent="0">
              <a:buNone/>
            </a:pPr>
            <a:r>
              <a:rPr lang="en-US" dirty="0"/>
              <a:t>Internal reports do not relieve staff of their duty to report to DSS or law enforcement.</a:t>
            </a:r>
          </a:p>
          <a:p>
            <a:endParaRPr lang="en-US" sz="2000" dirty="0"/>
          </a:p>
        </p:txBody>
      </p:sp>
    </p:spTree>
    <p:extLst>
      <p:ext uri="{BB962C8B-B14F-4D97-AF65-F5344CB8AC3E}">
        <p14:creationId xmlns:p14="http://schemas.microsoft.com/office/powerpoint/2010/main" val="422061727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A2C43A-DDE8-4098-B054-6E9033E5E7C6}"/>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b="1" kern="1200">
                <a:solidFill>
                  <a:srgbClr val="FFFFFF"/>
                </a:solidFill>
                <a:latin typeface="+mj-lt"/>
                <a:ea typeface="+mj-ea"/>
                <a:cs typeface="+mj-cs"/>
              </a:rPr>
              <a:t>Additional Resources</a:t>
            </a:r>
          </a:p>
        </p:txBody>
      </p:sp>
      <p:sp>
        <p:nvSpPr>
          <p:cNvPr id="45" name="Rectangle 44">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Cycle with people">
            <a:extLst>
              <a:ext uri="{FF2B5EF4-FFF2-40B4-BE49-F238E27FC236}">
                <a16:creationId xmlns:a16="http://schemas.microsoft.com/office/drawing/2014/main" id="{D96FE3EE-A972-4441-96E7-5CF3C0FA6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1984610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65F99E-002E-479E-8553-C445ECCA7C9E}"/>
              </a:ext>
            </a:extLst>
          </p:cNvPr>
          <p:cNvSpPr>
            <a:spLocks noGrp="1"/>
          </p:cNvSpPr>
          <p:nvPr>
            <p:ph type="title"/>
          </p:nvPr>
        </p:nvSpPr>
        <p:spPr>
          <a:xfrm>
            <a:off x="391378" y="320675"/>
            <a:ext cx="11407487" cy="1325563"/>
          </a:xfrm>
        </p:spPr>
        <p:txBody>
          <a:bodyPr>
            <a:normAutofit/>
          </a:bodyPr>
          <a:lstStyle/>
          <a:p>
            <a:r>
              <a:rPr lang="en-US" sz="5400" b="1">
                <a:solidFill>
                  <a:schemeClr val="bg1"/>
                </a:solidFill>
              </a:rPr>
              <a:t>Resources</a:t>
            </a:r>
          </a:p>
        </p:txBody>
      </p:sp>
      <p:graphicFrame>
        <p:nvGraphicFramePr>
          <p:cNvPr id="5" name="Content Placeholder 2">
            <a:extLst>
              <a:ext uri="{FF2B5EF4-FFF2-40B4-BE49-F238E27FC236}">
                <a16:creationId xmlns:a16="http://schemas.microsoft.com/office/drawing/2014/main" id="{A8A6BE86-31F0-4656-BAD8-974FD6206194}"/>
              </a:ext>
            </a:extLst>
          </p:cNvPr>
          <p:cNvGraphicFramePr>
            <a:graphicFrameLocks noGrp="1"/>
          </p:cNvGraphicFramePr>
          <p:nvPr>
            <p:ph idx="1"/>
            <p:extLst>
              <p:ext uri="{D42A27DB-BD31-4B8C-83A1-F6EECF244321}">
                <p14:modId xmlns:p14="http://schemas.microsoft.com/office/powerpoint/2010/main" val="3026958119"/>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813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0F74A-49E0-4195-B104-D88F51B42E36}"/>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kern="1200">
                <a:latin typeface="+mj-lt"/>
                <a:ea typeface="+mj-ea"/>
                <a:cs typeface="+mj-cs"/>
              </a:rPr>
              <a:t>Questions?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ACFFBFA-B1F8-4F05-AE34-42C4402E52D8}"/>
              </a:ext>
            </a:extLst>
          </p:cNvPr>
          <p:cNvSpPr>
            <a:spLocks noGrp="1"/>
          </p:cNvSpPr>
          <p:nvPr>
            <p:ph idx="1"/>
          </p:nvPr>
        </p:nvSpPr>
        <p:spPr>
          <a:xfrm>
            <a:off x="841248" y="3337269"/>
            <a:ext cx="10509504" cy="2905686"/>
          </a:xfrm>
        </p:spPr>
        <p:txBody>
          <a:bodyPr vert="horz" lIns="91440" tIns="45720" rIns="91440" bIns="45720" rtlCol="0">
            <a:normAutofit/>
          </a:bodyPr>
          <a:lstStyle/>
          <a:p>
            <a:r>
              <a:rPr lang="en-US" sz="3600" dirty="0"/>
              <a:t>For more information or questions, contact Omari Tait, Asst Director Youth Programs/Special Populations at taito21@ecu.edu  or 252-328-4759</a:t>
            </a:r>
          </a:p>
        </p:txBody>
      </p:sp>
    </p:spTree>
    <p:extLst>
      <p:ext uri="{BB962C8B-B14F-4D97-AF65-F5344CB8AC3E}">
        <p14:creationId xmlns:p14="http://schemas.microsoft.com/office/powerpoint/2010/main" val="2572952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EB04-8BEF-47A7-90AE-032F23E9CC7C}"/>
              </a:ext>
            </a:extLst>
          </p:cNvPr>
          <p:cNvSpPr>
            <a:spLocks noGrp="1"/>
          </p:cNvSpPr>
          <p:nvPr>
            <p:ph type="title"/>
          </p:nvPr>
        </p:nvSpPr>
        <p:spPr/>
        <p:txBody>
          <a:bodyPr/>
          <a:lstStyle/>
          <a:p>
            <a:r>
              <a:rPr lang="en-US" dirty="0"/>
              <a:t>Sources Cited</a:t>
            </a:r>
          </a:p>
        </p:txBody>
      </p:sp>
      <p:sp>
        <p:nvSpPr>
          <p:cNvPr id="3" name="Content Placeholder 2">
            <a:extLst>
              <a:ext uri="{FF2B5EF4-FFF2-40B4-BE49-F238E27FC236}">
                <a16:creationId xmlns:a16="http://schemas.microsoft.com/office/drawing/2014/main" id="{50197DF8-DCAA-4C6D-BB4A-1FE7E3110EA4}"/>
              </a:ext>
            </a:extLst>
          </p:cNvPr>
          <p:cNvSpPr>
            <a:spLocks noGrp="1"/>
          </p:cNvSpPr>
          <p:nvPr>
            <p:ph idx="1"/>
          </p:nvPr>
        </p:nvSpPr>
        <p:spPr/>
        <p:txBody>
          <a:bodyPr/>
          <a:lstStyle/>
          <a:p>
            <a:r>
              <a:rPr lang="en-US" dirty="0"/>
              <a:t>The 5 Steps to Protecting Our Children™ - An Introductory Guide to Help Adults Protect Children From Sexual Abuse. (n.d.). Retrieved December 1, 2020, from https://www.d2l.org/education/5-steps/.</a:t>
            </a:r>
          </a:p>
          <a:p>
            <a:r>
              <a:rPr lang="en-US" dirty="0"/>
              <a:t>About DSS. (n.d.). Retrieved from https://www.ncdhhs.gov/divisions/dss.</a:t>
            </a:r>
          </a:p>
          <a:p>
            <a:r>
              <a:rPr lang="en-US" dirty="0"/>
              <a:t>Child Maltreatment Training: FREE Online: Prevent Child Abuse NC. (n.d.). Retrieved December 1, 2019, from </a:t>
            </a:r>
            <a:r>
              <a:rPr lang="en-US" dirty="0">
                <a:hlinkClick r:id="rId2"/>
              </a:rPr>
              <a:t>https://www.preventchildabusenc.org/recognizing-responding-online-course/</a:t>
            </a:r>
            <a:r>
              <a:rPr lang="en-US" dirty="0"/>
              <a:t>.</a:t>
            </a:r>
          </a:p>
          <a:p>
            <a:r>
              <a:rPr lang="en-US" dirty="0"/>
              <a:t>Redwoods Mandated Reporter Training- Retrieved April 2, 2022</a:t>
            </a:r>
          </a:p>
          <a:p>
            <a:endParaRPr lang="en-US" dirty="0"/>
          </a:p>
        </p:txBody>
      </p:sp>
    </p:spTree>
    <p:extLst>
      <p:ext uri="{BB962C8B-B14F-4D97-AF65-F5344CB8AC3E}">
        <p14:creationId xmlns:p14="http://schemas.microsoft.com/office/powerpoint/2010/main" val="738102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7BC8-B367-4BFE-9CC6-2E978CDA57FA}"/>
              </a:ext>
            </a:extLst>
          </p:cNvPr>
          <p:cNvSpPr>
            <a:spLocks noGrp="1"/>
          </p:cNvSpPr>
          <p:nvPr>
            <p:ph type="title"/>
          </p:nvPr>
        </p:nvSpPr>
        <p:spPr>
          <a:xfrm>
            <a:off x="838200" y="365125"/>
            <a:ext cx="5558489" cy="1325563"/>
          </a:xfrm>
        </p:spPr>
        <p:txBody>
          <a:bodyPr>
            <a:normAutofit/>
          </a:bodyPr>
          <a:lstStyle/>
          <a:p>
            <a:r>
              <a:rPr lang="en-US" dirty="0"/>
              <a:t>Record of Completion</a:t>
            </a:r>
          </a:p>
        </p:txBody>
      </p:sp>
      <p:sp>
        <p:nvSpPr>
          <p:cNvPr id="8" name="Freeform: Shape 7">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E7CABC-A090-4A3A-8D14-25DD8A42FC15}"/>
              </a:ext>
            </a:extLst>
          </p:cNvPr>
          <p:cNvSpPr>
            <a:spLocks noGrp="1"/>
          </p:cNvSpPr>
          <p:nvPr>
            <p:ph idx="1"/>
          </p:nvPr>
        </p:nvSpPr>
        <p:spPr>
          <a:xfrm>
            <a:off x="838200" y="1825625"/>
            <a:ext cx="5558489" cy="4351338"/>
          </a:xfrm>
        </p:spPr>
        <p:txBody>
          <a:bodyPr>
            <a:normAutofit/>
          </a:bodyPr>
          <a:lstStyle/>
          <a:p>
            <a:pPr marL="0" indent="0">
              <a:buNone/>
            </a:pPr>
            <a:r>
              <a:rPr lang="en-US" dirty="0"/>
              <a:t>To record completion of this training, follow this link: </a:t>
            </a:r>
            <a:r>
              <a:rPr lang="en-US" dirty="0">
                <a:hlinkClick r:id="rId2"/>
              </a:rPr>
              <a:t>https://ecu.az1.qualtrics.com/jfe/form/SV_4PalZoXs7NEYTA1</a:t>
            </a:r>
            <a:r>
              <a:rPr lang="en-US" dirty="0"/>
              <a:t> </a:t>
            </a:r>
          </a:p>
          <a:p>
            <a:endParaRPr lang="en-US" dirty="0"/>
          </a:p>
        </p:txBody>
      </p:sp>
      <p:sp>
        <p:nvSpPr>
          <p:cNvPr id="10" name="Oval 9">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Block Arc 11">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Arc 19">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3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A2C43A-DDE8-4098-B054-6E9033E5E7C6}"/>
              </a:ext>
            </a:extLst>
          </p:cNvPr>
          <p:cNvSpPr>
            <a:spLocks noGrp="1"/>
          </p:cNvSpPr>
          <p:nvPr>
            <p:ph type="title"/>
          </p:nvPr>
        </p:nvSpPr>
        <p:spPr>
          <a:xfrm>
            <a:off x="804673" y="1409700"/>
            <a:ext cx="4152900" cy="2809875"/>
          </a:xfrm>
        </p:spPr>
        <p:txBody>
          <a:bodyPr vert="horz" lIns="91440" tIns="45720" rIns="91440" bIns="45720" rtlCol="0" anchor="b">
            <a:normAutofit/>
          </a:bodyPr>
          <a:lstStyle/>
          <a:p>
            <a:r>
              <a:rPr lang="en-US" sz="5400" b="1" kern="1200">
                <a:solidFill>
                  <a:schemeClr val="bg1">
                    <a:lumMod val="85000"/>
                    <a:lumOff val="15000"/>
                  </a:schemeClr>
                </a:solidFill>
                <a:latin typeface="+mj-lt"/>
                <a:ea typeface="+mj-ea"/>
                <a:cs typeface="+mj-cs"/>
              </a:rPr>
              <a:t>Mandated Reporters</a:t>
            </a:r>
          </a:p>
        </p:txBody>
      </p:sp>
      <p:pic>
        <p:nvPicPr>
          <p:cNvPr id="5" name="Graphic 4" descr="Target Audience">
            <a:extLst>
              <a:ext uri="{FF2B5EF4-FFF2-40B4-BE49-F238E27FC236}">
                <a16:creationId xmlns:a16="http://schemas.microsoft.com/office/drawing/2014/main" id="{475E1B0B-C5ED-4C98-A638-967A9B76BD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0089" y="1409700"/>
            <a:ext cx="4286250" cy="4286250"/>
          </a:xfrm>
          <a:prstGeom prst="rect">
            <a:avLst/>
          </a:prstGeom>
        </p:spPr>
      </p:pic>
    </p:spTree>
    <p:extLst>
      <p:ext uri="{BB962C8B-B14F-4D97-AF65-F5344CB8AC3E}">
        <p14:creationId xmlns:p14="http://schemas.microsoft.com/office/powerpoint/2010/main" val="10244589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1FB3CF4-6E66-4BCA-8BFE-02392F872807}"/>
              </a:ext>
            </a:extLst>
          </p:cNvPr>
          <p:cNvSpPr>
            <a:spLocks noGrp="1"/>
          </p:cNvSpPr>
          <p:nvPr>
            <p:ph type="body" sz="quarter" idx="3"/>
          </p:nvPr>
        </p:nvSpPr>
        <p:spPr>
          <a:xfrm>
            <a:off x="3487118" y="1008088"/>
            <a:ext cx="7375524" cy="813171"/>
          </a:xfrm>
        </p:spPr>
        <p:txBody>
          <a:bodyPr>
            <a:normAutofit/>
          </a:bodyPr>
          <a:lstStyle/>
          <a:p>
            <a:r>
              <a:rPr lang="en-US" sz="4000" dirty="0">
                <a:latin typeface="+mj-lt"/>
              </a:rPr>
              <a:t>Mandated Reporter Defined</a:t>
            </a:r>
          </a:p>
        </p:txBody>
      </p:sp>
      <p:sp>
        <p:nvSpPr>
          <p:cNvPr id="6" name="Content Placeholder 5">
            <a:extLst>
              <a:ext uri="{FF2B5EF4-FFF2-40B4-BE49-F238E27FC236}">
                <a16:creationId xmlns:a16="http://schemas.microsoft.com/office/drawing/2014/main" id="{840154FD-07C6-4463-B05A-36E3840C33FC}"/>
              </a:ext>
            </a:extLst>
          </p:cNvPr>
          <p:cNvSpPr>
            <a:spLocks noGrp="1"/>
          </p:cNvSpPr>
          <p:nvPr>
            <p:ph sz="quarter" idx="4"/>
          </p:nvPr>
        </p:nvSpPr>
        <p:spPr>
          <a:xfrm>
            <a:off x="3487118" y="1930936"/>
            <a:ext cx="8493071" cy="4655844"/>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b="1" dirty="0">
                <a:solidFill>
                  <a:schemeClr val="tx1">
                    <a:lumMod val="50000"/>
                  </a:schemeClr>
                </a:solidFill>
                <a:latin typeface="+mj-lt"/>
              </a:rPr>
              <a:t>In accordance with North Carolina State Law (G.S. 7B-301), </a:t>
            </a:r>
            <a:r>
              <a:rPr lang="en-US" b="1" dirty="0">
                <a:solidFill>
                  <a:schemeClr val="tx1"/>
                </a:solidFill>
                <a:latin typeface="+mj-lt"/>
              </a:rPr>
              <a:t>any person or institution </a:t>
            </a:r>
            <a:r>
              <a:rPr lang="en-US" b="1" dirty="0">
                <a:solidFill>
                  <a:schemeClr val="tx1">
                    <a:lumMod val="50000"/>
                  </a:schemeClr>
                </a:solidFill>
                <a:latin typeface="+mj-lt"/>
              </a:rPr>
              <a:t>who reasonably suspects that a minor has been abused or neglected by a parent, guardian, custodian, or caretaker, has an absolute obligation to report that suspicion to the appropriate County Department of Social Services (County DSS) and Law Enforcement (LE), regardless of where the offense occurred. </a:t>
            </a:r>
          </a:p>
          <a:p>
            <a:r>
              <a:rPr lang="en-US" b="1" dirty="0">
                <a:solidFill>
                  <a:schemeClr val="tx1">
                    <a:lumMod val="50000"/>
                  </a:schemeClr>
                </a:solidFill>
                <a:latin typeface="+mj-lt"/>
              </a:rPr>
              <a:t>ECU extends this guidance to encompass reporting all forms of child maltreatment, including peer-related abuse or inappropriate conduct involving a minor.</a:t>
            </a:r>
          </a:p>
        </p:txBody>
      </p:sp>
      <p:pic>
        <p:nvPicPr>
          <p:cNvPr id="12" name="Graphic 11" descr="Group of men">
            <a:extLst>
              <a:ext uri="{FF2B5EF4-FFF2-40B4-BE49-F238E27FC236}">
                <a16:creationId xmlns:a16="http://schemas.microsoft.com/office/drawing/2014/main" id="{1B9CF7BC-DF1D-41E7-A467-D8CAB3596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457" y="2075811"/>
            <a:ext cx="2706378" cy="2706378"/>
          </a:xfrm>
          <a:prstGeom prst="rect">
            <a:avLst/>
          </a:prstGeom>
        </p:spPr>
      </p:pic>
    </p:spTree>
    <p:extLst>
      <p:ext uri="{BB962C8B-B14F-4D97-AF65-F5344CB8AC3E}">
        <p14:creationId xmlns:p14="http://schemas.microsoft.com/office/powerpoint/2010/main" val="5662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DB07-4B2B-4ACC-8517-89DCC44B6AB1}"/>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4100" b="1" kern="1200" dirty="0">
                <a:solidFill>
                  <a:schemeClr val="tx1"/>
                </a:solidFill>
                <a:latin typeface="+mj-lt"/>
                <a:ea typeface="+mj-ea"/>
                <a:cs typeface="+mj-cs"/>
              </a:rPr>
              <a:t>Examples of Mandated Reporters at the University</a:t>
            </a:r>
          </a:p>
        </p:txBody>
      </p:sp>
      <p:cxnSp>
        <p:nvCxnSpPr>
          <p:cNvPr id="21"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Group of people">
            <a:extLst>
              <a:ext uri="{FF2B5EF4-FFF2-40B4-BE49-F238E27FC236}">
                <a16:creationId xmlns:a16="http://schemas.microsoft.com/office/drawing/2014/main" id="{66364EFE-C21B-4EC6-B4AF-3D708D05C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AEC15C70-6F02-4ED6-AA41-0A3876D153BC}"/>
              </a:ext>
            </a:extLst>
          </p:cNvPr>
          <p:cNvSpPr>
            <a:spLocks noGrp="1"/>
          </p:cNvSpPr>
          <p:nvPr>
            <p:ph idx="1"/>
          </p:nvPr>
        </p:nvSpPr>
        <p:spPr>
          <a:xfrm>
            <a:off x="4955354" y="2682433"/>
            <a:ext cx="6282169" cy="3215749"/>
          </a:xfrm>
        </p:spPr>
        <p:txBody>
          <a:bodyPr vert="horz" lIns="91440" tIns="45720" rIns="91440" bIns="45720" rtlCol="0">
            <a:normAutofit/>
          </a:bodyPr>
          <a:lstStyle/>
          <a:p>
            <a:pPr marL="0">
              <a:spcBef>
                <a:spcPts val="600"/>
              </a:spcBef>
            </a:pPr>
            <a:r>
              <a:rPr lang="en-US" sz="1700" b="1" dirty="0"/>
              <a:t>Faculty</a:t>
            </a:r>
          </a:p>
          <a:p>
            <a:pPr marL="0">
              <a:spcBef>
                <a:spcPts val="600"/>
              </a:spcBef>
            </a:pPr>
            <a:r>
              <a:rPr lang="en-US" sz="1700" b="1" dirty="0"/>
              <a:t>Staff</a:t>
            </a:r>
          </a:p>
          <a:p>
            <a:pPr marL="0">
              <a:spcBef>
                <a:spcPts val="600"/>
              </a:spcBef>
            </a:pPr>
            <a:r>
              <a:rPr lang="en-US" sz="1700" b="1" dirty="0"/>
              <a:t>Interns</a:t>
            </a:r>
          </a:p>
          <a:p>
            <a:pPr marL="0">
              <a:spcBef>
                <a:spcPts val="600"/>
              </a:spcBef>
            </a:pPr>
            <a:r>
              <a:rPr lang="en-US" sz="1700" b="1" dirty="0"/>
              <a:t>Students</a:t>
            </a:r>
          </a:p>
          <a:p>
            <a:pPr marL="0">
              <a:spcBef>
                <a:spcPts val="600"/>
              </a:spcBef>
            </a:pPr>
            <a:r>
              <a:rPr lang="en-US" sz="1700" b="1" dirty="0"/>
              <a:t>Temporary Employees</a:t>
            </a:r>
          </a:p>
          <a:p>
            <a:pPr marL="0">
              <a:spcBef>
                <a:spcPts val="600"/>
              </a:spcBef>
            </a:pPr>
            <a:r>
              <a:rPr lang="en-US" sz="1700" b="1" dirty="0"/>
              <a:t>Junior Staff</a:t>
            </a:r>
          </a:p>
          <a:p>
            <a:pPr marL="0">
              <a:spcBef>
                <a:spcPts val="600"/>
              </a:spcBef>
            </a:pPr>
            <a:r>
              <a:rPr lang="en-US" sz="1700" b="1" dirty="0"/>
              <a:t>Visiting Scholars/ Practitioners</a:t>
            </a:r>
          </a:p>
          <a:p>
            <a:pPr marL="0">
              <a:spcBef>
                <a:spcPts val="600"/>
              </a:spcBef>
            </a:pPr>
            <a:r>
              <a:rPr lang="en-US" sz="1700" b="1" dirty="0"/>
              <a:t>Volunteers</a:t>
            </a:r>
          </a:p>
          <a:p>
            <a:pPr marL="0">
              <a:spcBef>
                <a:spcPts val="600"/>
              </a:spcBef>
            </a:pPr>
            <a:r>
              <a:rPr lang="en-US" sz="1700" b="1" dirty="0"/>
              <a:t>University Affiliates (including employees/ volunteers working with a Third Party Program)</a:t>
            </a:r>
          </a:p>
          <a:p>
            <a:pPr marL="0">
              <a:spcBef>
                <a:spcPts val="600"/>
              </a:spcBef>
            </a:pPr>
            <a:endParaRPr lang="en-US" sz="1700" dirty="0"/>
          </a:p>
          <a:p>
            <a:pPr marL="0">
              <a:spcBef>
                <a:spcPts val="600"/>
              </a:spcBef>
            </a:pPr>
            <a:endParaRPr lang="en-US" sz="1700" b="1" dirty="0"/>
          </a:p>
        </p:txBody>
      </p:sp>
      <p:sp>
        <p:nvSpPr>
          <p:cNvPr id="4" name="TextBox 3">
            <a:extLst>
              <a:ext uri="{FF2B5EF4-FFF2-40B4-BE49-F238E27FC236}">
                <a16:creationId xmlns:a16="http://schemas.microsoft.com/office/drawing/2014/main" id="{CD910B3C-3A56-405D-B810-FB93537F0D8C}"/>
              </a:ext>
            </a:extLst>
          </p:cNvPr>
          <p:cNvSpPr txBox="1"/>
          <p:nvPr/>
        </p:nvSpPr>
        <p:spPr>
          <a:xfrm>
            <a:off x="1047624" y="5879898"/>
            <a:ext cx="10125012" cy="307777"/>
          </a:xfrm>
          <a:prstGeom prst="rect">
            <a:avLst/>
          </a:prstGeom>
          <a:noFill/>
        </p:spPr>
        <p:txBody>
          <a:bodyPr wrap="square" rtlCol="0">
            <a:spAutoFit/>
          </a:bodyPr>
          <a:lstStyle/>
          <a:p>
            <a:pPr algn="ctr"/>
            <a:r>
              <a:rPr lang="en-US" sz="1400" dirty="0">
                <a:latin typeface="+mj-lt"/>
              </a:rPr>
              <a:t>***Note: ECU employees should contact Bret Wilson, ECU </a:t>
            </a:r>
            <a:r>
              <a:rPr lang="en-US" sz="1400" dirty="0" err="1">
                <a:latin typeface="+mj-lt"/>
              </a:rPr>
              <a:t>Clery</a:t>
            </a:r>
            <a:r>
              <a:rPr lang="en-US" sz="1400" dirty="0">
                <a:latin typeface="+mj-lt"/>
              </a:rPr>
              <a:t> Coordinator, to schedule </a:t>
            </a:r>
            <a:r>
              <a:rPr lang="en-US" sz="1400" dirty="0" err="1">
                <a:latin typeface="+mj-lt"/>
              </a:rPr>
              <a:t>Clery</a:t>
            </a:r>
            <a:r>
              <a:rPr lang="en-US" sz="1400" dirty="0">
                <a:latin typeface="+mj-lt"/>
              </a:rPr>
              <a:t> Training as needed.</a:t>
            </a:r>
          </a:p>
        </p:txBody>
      </p:sp>
    </p:spTree>
    <p:extLst>
      <p:ext uri="{BB962C8B-B14F-4D97-AF65-F5344CB8AC3E}">
        <p14:creationId xmlns:p14="http://schemas.microsoft.com/office/powerpoint/2010/main" val="131817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F7E2C2-773E-44A6-9E02-886418A5B4CA}"/>
              </a:ext>
            </a:extLst>
          </p:cNvPr>
          <p:cNvSpPr>
            <a:spLocks noGrp="1"/>
          </p:cNvSpPr>
          <p:nvPr>
            <p:ph type="ctrTitle"/>
          </p:nvPr>
        </p:nvSpPr>
        <p:spPr>
          <a:xfrm>
            <a:off x="3043403" y="2720341"/>
            <a:ext cx="6105194" cy="2181214"/>
          </a:xfrm>
        </p:spPr>
        <p:txBody>
          <a:bodyPr>
            <a:normAutofit/>
          </a:bodyPr>
          <a:lstStyle/>
          <a:p>
            <a:r>
              <a:rPr lang="en-US" sz="1500" b="1" dirty="0">
                <a:solidFill>
                  <a:srgbClr val="FFFFFF"/>
                </a:solidFill>
              </a:rPr>
              <a:t>In accordance with state law, if you make a report about suspected child maltreatment in good faith, you will receive immunity from possible civil or criminal liability that may result from your report.</a:t>
            </a:r>
            <a:br>
              <a:rPr lang="en-US" sz="1500" b="1" dirty="0">
                <a:solidFill>
                  <a:srgbClr val="FFFFFF"/>
                </a:solidFill>
              </a:rPr>
            </a:br>
            <a:br>
              <a:rPr lang="en-US" sz="1500" b="1" dirty="0">
                <a:solidFill>
                  <a:srgbClr val="FFFFFF"/>
                </a:solidFill>
              </a:rPr>
            </a:br>
            <a:r>
              <a:rPr lang="en-US" sz="1500" b="1" dirty="0">
                <a:solidFill>
                  <a:srgbClr val="FFFFFF"/>
                </a:solidFill>
              </a:rPr>
              <a:t>In addition, no member of the University Community, including Covered Individuals, making a good faith report of suspected abuse or neglect will be retaliated against in the terms and conditions of employment, or within participation of educational programs or activities, as applicable, for adhering to the Protection of Minors Regulation and North Carolina law.</a:t>
            </a:r>
            <a:br>
              <a:rPr lang="en-US" sz="1500" dirty="0">
                <a:solidFill>
                  <a:srgbClr val="FFFFFF"/>
                </a:solidFill>
              </a:rPr>
            </a:br>
            <a:endParaRPr lang="en-US" sz="1500" dirty="0">
              <a:solidFill>
                <a:srgbClr val="FFFFFF"/>
              </a:solidFill>
            </a:endParaRPr>
          </a:p>
        </p:txBody>
      </p:sp>
      <p:sp>
        <p:nvSpPr>
          <p:cNvPr id="3" name="Subtitle 2">
            <a:extLst>
              <a:ext uri="{FF2B5EF4-FFF2-40B4-BE49-F238E27FC236}">
                <a16:creationId xmlns:a16="http://schemas.microsoft.com/office/drawing/2014/main" id="{1783F0F4-FAB7-4ED6-80F2-D29EF192AF5D}"/>
              </a:ext>
            </a:extLst>
          </p:cNvPr>
          <p:cNvSpPr>
            <a:spLocks noGrp="1"/>
          </p:cNvSpPr>
          <p:nvPr>
            <p:ph type="subTitle" idx="1"/>
          </p:nvPr>
        </p:nvSpPr>
        <p:spPr>
          <a:xfrm>
            <a:off x="3043403" y="2188420"/>
            <a:ext cx="6105194" cy="682079"/>
          </a:xfrm>
        </p:spPr>
        <p:txBody>
          <a:bodyPr>
            <a:normAutofit/>
          </a:bodyPr>
          <a:lstStyle/>
          <a:p>
            <a:r>
              <a:rPr lang="en-US" b="1" dirty="0">
                <a:solidFill>
                  <a:srgbClr val="FFFFFF"/>
                </a:solidFill>
              </a:rPr>
              <a:t>Protections for Mandated Reporters</a:t>
            </a:r>
          </a:p>
        </p:txBody>
      </p:sp>
    </p:spTree>
    <p:extLst>
      <p:ext uri="{BB962C8B-B14F-4D97-AF65-F5344CB8AC3E}">
        <p14:creationId xmlns:p14="http://schemas.microsoft.com/office/powerpoint/2010/main" val="245658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C43A-DDE8-4098-B054-6E9033E5E7C6}"/>
              </a:ext>
            </a:extLst>
          </p:cNvPr>
          <p:cNvSpPr>
            <a:spLocks noGrp="1"/>
          </p:cNvSpPr>
          <p:nvPr>
            <p:ph type="title"/>
          </p:nvPr>
        </p:nvSpPr>
        <p:spPr>
          <a:xfrm>
            <a:off x="6072445" y="3794336"/>
            <a:ext cx="5319433" cy="1922251"/>
          </a:xfrm>
        </p:spPr>
        <p:txBody>
          <a:bodyPr vert="horz" lIns="91440" tIns="45720" rIns="91440" bIns="45720" rtlCol="0" anchor="t">
            <a:normAutofit/>
          </a:bodyPr>
          <a:lstStyle/>
          <a:p>
            <a:r>
              <a:rPr lang="en-US" sz="4800" b="1"/>
              <a:t>Abuse and Neglect Defined</a:t>
            </a:r>
          </a:p>
        </p:txBody>
      </p:sp>
      <p:sp>
        <p:nvSpPr>
          <p:cNvPr id="48" name="Freeform: Shape 39">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1">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3">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45">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avel">
            <a:extLst>
              <a:ext uri="{FF2B5EF4-FFF2-40B4-BE49-F238E27FC236}">
                <a16:creationId xmlns:a16="http://schemas.microsoft.com/office/drawing/2014/main" id="{ED2EA242-3FA0-44E8-9990-3C06DBBD6B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3550" y="110681"/>
            <a:ext cx="1828801" cy="1828801"/>
          </a:xfrm>
          <a:prstGeom prst="rect">
            <a:avLst/>
          </a:prstGeom>
        </p:spPr>
      </p:pic>
      <p:pic>
        <p:nvPicPr>
          <p:cNvPr id="4" name="Graphic 3" descr="Open book">
            <a:extLst>
              <a:ext uri="{FF2B5EF4-FFF2-40B4-BE49-F238E27FC236}">
                <a16:creationId xmlns:a16="http://schemas.microsoft.com/office/drawing/2014/main" id="{B48210DE-0B01-44B8-9A51-4A7EB0D08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326" y="2027146"/>
            <a:ext cx="3722836" cy="3722836"/>
          </a:xfrm>
          <a:prstGeom prst="rect">
            <a:avLst/>
          </a:prstGeom>
        </p:spPr>
      </p:pic>
    </p:spTree>
    <p:extLst>
      <p:ext uri="{BB962C8B-B14F-4D97-AF65-F5344CB8AC3E}">
        <p14:creationId xmlns:p14="http://schemas.microsoft.com/office/powerpoint/2010/main" val="27229565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
      <a:dk1>
        <a:srgbClr val="4E1E76"/>
      </a:dk1>
      <a:lt1>
        <a:sysClr val="window" lastClr="FFFFFF"/>
      </a:lt1>
      <a:dk2>
        <a:srgbClr val="595959"/>
      </a:dk2>
      <a:lt2>
        <a:srgbClr val="EAE5EB"/>
      </a:lt2>
      <a:accent1>
        <a:srgbClr val="7030A0"/>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2962</Words>
  <Application>Microsoft Office PowerPoint</Application>
  <PresentationFormat>Widescreen</PresentationFormat>
  <Paragraphs>329</Paragraphs>
  <Slides>46</Slides>
  <Notes>15</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Bookman Old Style</vt:lpstr>
      <vt:lpstr>Calibri</vt:lpstr>
      <vt:lpstr>Calibri Light</vt:lpstr>
      <vt:lpstr>Garamond</vt:lpstr>
      <vt:lpstr>Tw Cen MT</vt:lpstr>
      <vt:lpstr>Wingdings</vt:lpstr>
      <vt:lpstr>Office Theme</vt:lpstr>
      <vt:lpstr>The Protection of Minors on Campus:  Recognizing Abuse and Mandated Reporter Training</vt:lpstr>
      <vt:lpstr>Disclaimer</vt:lpstr>
      <vt:lpstr>Disclaimer Continued</vt:lpstr>
      <vt:lpstr>Questions To Be Addressed in Presentation</vt:lpstr>
      <vt:lpstr>Mandated Reporters</vt:lpstr>
      <vt:lpstr>PowerPoint Presentation</vt:lpstr>
      <vt:lpstr>Examples of Mandated Reporters at the University</vt:lpstr>
      <vt:lpstr>In accordance with state law, if you make a report about suspected child maltreatment in good faith, you will receive immunity from possible civil or criminal liability that may result from your report.  In addition, no member of the University Community, including Covered Individuals, making a good faith report of suspected abuse or neglect will be retaliated against in the terms and conditions of employment, or within participation of educational programs or activities, as applicable, for adhering to the Protection of Minors Regulation and North Carolina law. </vt:lpstr>
      <vt:lpstr>Abuse and Neglect Defined</vt:lpstr>
      <vt:lpstr>Defining Abuse</vt:lpstr>
      <vt:lpstr>Physical Abuse</vt:lpstr>
      <vt:lpstr>Emotional Abuse</vt:lpstr>
      <vt:lpstr>Sexual Abuse</vt:lpstr>
      <vt:lpstr>PowerPoint Presentation</vt:lpstr>
      <vt:lpstr>Video on Preventing Peer to Peer Abuse</vt:lpstr>
      <vt:lpstr>Assumption VS Reality</vt:lpstr>
      <vt:lpstr>PowerPoint Presentation</vt:lpstr>
      <vt:lpstr>3 Types of Power </vt:lpstr>
      <vt:lpstr>PowerPoint Presentation</vt:lpstr>
      <vt:lpstr>1. Isolated 1-to-1 2. Physically isolated areas 3. In the presence of distracted adults/out of line of vision</vt:lpstr>
      <vt:lpstr>PowerPoint Presentation</vt:lpstr>
      <vt:lpstr>Where and when does it happen?</vt:lpstr>
      <vt:lpstr>Open mind and open eyes</vt:lpstr>
      <vt:lpstr>The good news is, we can create safe environments </vt:lpstr>
      <vt:lpstr>Tips for Youth Program Planning</vt:lpstr>
      <vt:lpstr>Preventing Risky Situations</vt:lpstr>
      <vt:lpstr>Identify Red Flag Behaviors</vt:lpstr>
      <vt:lpstr> Code of Conduct </vt:lpstr>
      <vt:lpstr>Respond to Red Flag Behaviors</vt:lpstr>
      <vt:lpstr>Additional Research</vt:lpstr>
      <vt:lpstr>Defining Neglect</vt:lpstr>
      <vt:lpstr>Disclosures</vt:lpstr>
      <vt:lpstr>React Responsibly </vt:lpstr>
      <vt:lpstr>Understand How Disclosures By Children May Differ</vt:lpstr>
      <vt:lpstr>Written Disclosures</vt:lpstr>
      <vt:lpstr>Reporting</vt:lpstr>
      <vt:lpstr>Make a Report…</vt:lpstr>
      <vt:lpstr>Emergency Situations</vt:lpstr>
      <vt:lpstr>Calling Department of Social Services</vt:lpstr>
      <vt:lpstr>Helpful Information to Include in a Report </vt:lpstr>
      <vt:lpstr>Internal Reporting</vt:lpstr>
      <vt:lpstr>Additional Resources</vt:lpstr>
      <vt:lpstr>Resources</vt:lpstr>
      <vt:lpstr>Questions?</vt:lpstr>
      <vt:lpstr>Sources Cited</vt:lpstr>
      <vt:lpstr>Record of Completion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Protection of Minors on Campus:  Recognizing Abuse and Mandated Reporter Training</dc:title>
  <dc:creator>Mattern, Dana Christine</dc:creator>
  <cp:lastModifiedBy>Tait, Omari</cp:lastModifiedBy>
  <cp:revision>49</cp:revision>
  <dcterms:created xsi:type="dcterms:W3CDTF">2019-12-18T02:36:23Z</dcterms:created>
  <dcterms:modified xsi:type="dcterms:W3CDTF">2023-04-19T17:53:16Z</dcterms:modified>
</cp:coreProperties>
</file>